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58" r:id="rId30"/>
    <p:sldId id="286" r:id="rId31"/>
    <p:sldId id="287" r:id="rId32"/>
    <p:sldId id="288" r:id="rId33"/>
    <p:sldId id="289" r:id="rId34"/>
    <p:sldId id="290" r:id="rId35"/>
    <p:sldId id="291" r:id="rId36"/>
    <p:sldId id="293" r:id="rId37"/>
    <p:sldId id="294" r:id="rId38"/>
    <p:sldId id="296" r:id="rId39"/>
    <p:sldId id="297" r:id="rId40"/>
    <p:sldId id="295" r:id="rId41"/>
    <p:sldId id="292"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p:scale>
          <a:sx n="90" d="100"/>
          <a:sy n="90" d="100"/>
        </p:scale>
        <p:origin x="-2244" y="-6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ana.KOOSTOORAAMATU\Documents\ettekanded\06,12,18%20infop&#228;evak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ana.KOOSTOORAAMATU\Documents\ettekanded\06,12,18%20infop&#228;evak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728006221444542"/>
          <c:y val="0.1748509654188512"/>
          <c:w val="0.48260036939826961"/>
          <c:h val="0.82514903458114885"/>
        </c:manualLayout>
      </c:layout>
      <c:pieChart>
        <c:varyColors val="1"/>
        <c:ser>
          <c:idx val="0"/>
          <c:order val="0"/>
          <c:tx>
            <c:strRef>
              <c:f>Sheet1!$D$4</c:f>
              <c:strCache>
                <c:ptCount val="1"/>
                <c:pt idx="0">
                  <c:v>Määramata jääk</c:v>
                </c:pt>
              </c:strCache>
            </c:strRef>
          </c:tx>
          <c:dLbls>
            <c:dLbl>
              <c:idx val="0"/>
              <c:layout>
                <c:manualLayout>
                  <c:x val="4.0273111379918189E-3"/>
                  <c:y val="-1.1198700879880353E-2"/>
                </c:manualLayout>
              </c:layout>
              <c:tx>
                <c:rich>
                  <a:bodyPr/>
                  <a:lstStyle/>
                  <a:p>
                    <a:pPr>
                      <a:defRPr sz="1800"/>
                    </a:pPr>
                    <a:r>
                      <a:rPr lang="en-US" sz="1800" dirty="0" err="1"/>
                      <a:t>Määra</a:t>
                    </a:r>
                    <a:r>
                      <a:rPr lang="et-EE" sz="1800" dirty="0" err="1"/>
                      <a:t>tud</a:t>
                    </a:r>
                    <a:r>
                      <a:rPr lang="et-EE" sz="1800" dirty="0"/>
                      <a:t> toetus</a:t>
                    </a:r>
                  </a:p>
                  <a:p>
                    <a:pPr>
                      <a:defRPr sz="1800"/>
                    </a:pPr>
                    <a:r>
                      <a:rPr lang="en-US" sz="1800" dirty="0"/>
                      <a:t>1 957 768</a:t>
                    </a:r>
                    <a:r>
                      <a:rPr lang="et-EE" sz="1800" dirty="0"/>
                      <a:t> eurot</a:t>
                    </a:r>
                    <a:r>
                      <a:rPr lang="en-US" sz="1800" dirty="0"/>
                      <a:t> </a:t>
                    </a:r>
                    <a:endParaRPr lang="et-EE" sz="1800" dirty="0"/>
                  </a:p>
                  <a:p>
                    <a:pPr>
                      <a:defRPr sz="1800"/>
                    </a:pPr>
                    <a:r>
                      <a:rPr lang="en-US" sz="1800" dirty="0"/>
                      <a:t>57%</a:t>
                    </a:r>
                  </a:p>
                </c:rich>
              </c:tx>
              <c:spPr/>
              <c:dLblPos val="bestFit"/>
              <c:showLegendKey val="0"/>
              <c:showVal val="1"/>
              <c:showCatName val="1"/>
              <c:showSerName val="1"/>
              <c:showPercent val="1"/>
              <c:showBubbleSize val="0"/>
            </c:dLbl>
            <c:dLbl>
              <c:idx val="1"/>
              <c:layout>
                <c:manualLayout>
                  <c:x val="1.0224964449346719E-2"/>
                  <c:y val="-0.14490053952053272"/>
                </c:manualLayout>
              </c:layout>
              <c:tx>
                <c:rich>
                  <a:bodyPr/>
                  <a:lstStyle/>
                  <a:p>
                    <a:pPr>
                      <a:defRPr sz="1600"/>
                    </a:pPr>
                    <a:r>
                      <a:rPr lang="en-US" sz="1800" dirty="0" err="1"/>
                      <a:t>Määramata</a:t>
                    </a:r>
                    <a:r>
                      <a:rPr lang="en-US" sz="1800" dirty="0"/>
                      <a:t> </a:t>
                    </a:r>
                    <a:r>
                      <a:rPr lang="en-US" sz="1800" dirty="0" err="1"/>
                      <a:t>jääk</a:t>
                    </a:r>
                    <a:r>
                      <a:rPr lang="en-US" sz="1800" dirty="0"/>
                      <a:t> </a:t>
                    </a:r>
                    <a:endParaRPr lang="et-EE" sz="1800" dirty="0"/>
                  </a:p>
                  <a:p>
                    <a:pPr>
                      <a:defRPr sz="1600"/>
                    </a:pPr>
                    <a:r>
                      <a:rPr lang="en-US" sz="1800" dirty="0"/>
                      <a:t> 1 452 313</a:t>
                    </a:r>
                    <a:r>
                      <a:rPr lang="et-EE" sz="1800" dirty="0"/>
                      <a:t> eurot</a:t>
                    </a:r>
                    <a:r>
                      <a:rPr lang="en-US" sz="1800" dirty="0"/>
                      <a:t> </a:t>
                    </a:r>
                    <a:endParaRPr lang="et-EE" sz="1800" dirty="0"/>
                  </a:p>
                  <a:p>
                    <a:pPr>
                      <a:defRPr sz="1600"/>
                    </a:pPr>
                    <a:r>
                      <a:rPr lang="en-US" sz="1800" dirty="0"/>
                      <a:t>43%</a:t>
                    </a:r>
                  </a:p>
                </c:rich>
              </c:tx>
              <c:spPr/>
              <c:dLblPos val="bestFit"/>
              <c:showLegendKey val="0"/>
              <c:showVal val="1"/>
              <c:showCatName val="1"/>
              <c:showSerName val="1"/>
              <c:showPercent val="1"/>
              <c:showBubbleSize val="0"/>
            </c:dLbl>
            <c:dLblPos val="ctr"/>
            <c:showLegendKey val="0"/>
            <c:showVal val="1"/>
            <c:showCatName val="1"/>
            <c:showSerName val="1"/>
            <c:showPercent val="1"/>
            <c:showBubbleSize val="0"/>
            <c:showLeaderLines val="1"/>
          </c:dLbls>
          <c:cat>
            <c:strRef>
              <c:f>Sheet1!$D$4</c:f>
              <c:strCache>
                <c:ptCount val="1"/>
                <c:pt idx="0">
                  <c:v>Määramata jääk</c:v>
                </c:pt>
              </c:strCache>
            </c:strRef>
          </c:cat>
          <c:val>
            <c:numRef>
              <c:f>Sheet1!$C$17:$D$17</c:f>
              <c:numCache>
                <c:formatCode>#,##0.00</c:formatCode>
                <c:ptCount val="2"/>
                <c:pt idx="0">
                  <c:v>1957768.35</c:v>
                </c:pt>
                <c:pt idx="1">
                  <c:v>1452313.8599999999</c:v>
                </c:pt>
              </c:numCache>
            </c:numRef>
          </c:val>
        </c:ser>
        <c:ser>
          <c:idx val="1"/>
          <c:order val="1"/>
          <c:tx>
            <c:strRef>
              <c:f>Sheet1!$C$4</c:f>
              <c:strCache>
                <c:ptCount val="1"/>
                <c:pt idx="0">
                  <c:v>Määratud - vähendamised</c:v>
                </c:pt>
              </c:strCache>
            </c:strRef>
          </c:tx>
          <c:dLbls>
            <c:showLegendKey val="0"/>
            <c:showVal val="0"/>
            <c:showCatName val="1"/>
            <c:showSerName val="0"/>
            <c:showPercent val="1"/>
            <c:showBubbleSize val="0"/>
            <c:showLeaderLines val="1"/>
          </c:dLbls>
          <c:cat>
            <c:strRef>
              <c:f>Sheet1!$D$4</c:f>
              <c:strCache>
                <c:ptCount val="1"/>
                <c:pt idx="0">
                  <c:v>Määramata jääk</c:v>
                </c:pt>
              </c:strCache>
            </c:strRef>
          </c:cat>
          <c:val>
            <c:numLit>
              <c:formatCode>General</c:formatCode>
              <c:ptCount val="1"/>
              <c:pt idx="0">
                <c:v>1</c:v>
              </c:pt>
            </c:numLit>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636713813551084"/>
          <c:y val="9.3366207368465015E-2"/>
          <c:w val="0.46887078351317196"/>
          <c:h val="0.8525520425155928"/>
        </c:manualLayout>
      </c:layout>
      <c:pieChart>
        <c:varyColors val="1"/>
        <c:ser>
          <c:idx val="0"/>
          <c:order val="0"/>
          <c:dLbls>
            <c:dLbl>
              <c:idx val="0"/>
              <c:layout>
                <c:manualLayout>
                  <c:x val="5.3168805288227858E-2"/>
                  <c:y val="8.9091536983399999E-2"/>
                </c:manualLayout>
              </c:layout>
              <c:tx>
                <c:rich>
                  <a:bodyPr/>
                  <a:lstStyle/>
                  <a:p>
                    <a:pPr>
                      <a:defRPr sz="1800"/>
                    </a:pPr>
                    <a:r>
                      <a:rPr lang="et-EE" sz="1800" dirty="0"/>
                      <a:t>2020. a </a:t>
                    </a:r>
                    <a:r>
                      <a:rPr lang="et-EE" sz="1800" dirty="0" smtClean="0"/>
                      <a:t>eelarve  </a:t>
                    </a:r>
                  </a:p>
                  <a:p>
                    <a:pPr>
                      <a:defRPr sz="1800"/>
                    </a:pPr>
                    <a:r>
                      <a:rPr lang="et-EE" sz="1800" dirty="0" smtClean="0"/>
                      <a:t>267 </a:t>
                    </a:r>
                    <a:r>
                      <a:rPr lang="et-EE" sz="1800" dirty="0"/>
                      <a:t>282 eurot</a:t>
                    </a:r>
                  </a:p>
                  <a:p>
                    <a:pPr>
                      <a:defRPr sz="1800"/>
                    </a:pPr>
                    <a:r>
                      <a:rPr lang="en-US" sz="1800" dirty="0"/>
                      <a:t>18%</a:t>
                    </a:r>
                  </a:p>
                </c:rich>
              </c:tx>
              <c:spPr/>
              <c:showLegendKey val="0"/>
              <c:showVal val="0"/>
              <c:showCatName val="0"/>
              <c:showSerName val="0"/>
              <c:showPercent val="1"/>
              <c:showBubbleSize val="0"/>
            </c:dLbl>
            <c:dLbl>
              <c:idx val="1"/>
              <c:layout>
                <c:manualLayout>
                  <c:x val="-5.5929814328764489E-2"/>
                  <c:y val="-0.61596018350127912"/>
                </c:manualLayout>
              </c:layout>
              <c:tx>
                <c:rich>
                  <a:bodyPr/>
                  <a:lstStyle/>
                  <a:p>
                    <a:r>
                      <a:rPr lang="et-EE" dirty="0"/>
                      <a:t> </a:t>
                    </a:r>
                    <a:r>
                      <a:rPr lang="et-EE" sz="1800" dirty="0"/>
                      <a:t>2019 a eelarve </a:t>
                    </a:r>
                    <a:r>
                      <a:rPr lang="et-EE" sz="1800" dirty="0" smtClean="0"/>
                      <a:t> 1 1185</a:t>
                    </a:r>
                    <a:r>
                      <a:rPr lang="et-EE" sz="1800" baseline="0" dirty="0" smtClean="0"/>
                      <a:t> </a:t>
                    </a:r>
                    <a:r>
                      <a:rPr lang="et-EE" sz="1800" baseline="0" dirty="0"/>
                      <a:t>031 eurot</a:t>
                    </a:r>
                  </a:p>
                  <a:p>
                    <a:r>
                      <a:rPr lang="en-US" sz="1800" dirty="0"/>
                      <a:t>82%</a:t>
                    </a:r>
                  </a:p>
                </c:rich>
              </c:tx>
              <c:showLegendKey val="0"/>
              <c:showVal val="0"/>
              <c:showCatName val="0"/>
              <c:showSerName val="0"/>
              <c:showPercent val="1"/>
              <c:showBubbleSize val="0"/>
            </c:dLbl>
            <c:showLegendKey val="0"/>
            <c:showVal val="0"/>
            <c:showCatName val="0"/>
            <c:showSerName val="0"/>
            <c:showPercent val="1"/>
            <c:showBubbleSize val="0"/>
            <c:showLeaderLines val="1"/>
          </c:dLbls>
          <c:val>
            <c:numRef>
              <c:f>Sheet1!$B$32:$C$32</c:f>
              <c:numCache>
                <c:formatCode>General</c:formatCode>
                <c:ptCount val="2"/>
                <c:pt idx="0" formatCode="#,##0.00">
                  <c:v>267282.26999999979</c:v>
                </c:pt>
                <c:pt idx="1">
                  <c:v>1185031.5900000001</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t-EE"/>
              <a:t>Klõpsake juhteksemplari pealkirja laadi redigeerimiseks</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juhteksemplari alapealkirja laadi redigeerimiseks</a:t>
            </a:r>
            <a:endParaRPr lang="en-US" dirty="0"/>
          </a:p>
        </p:txBody>
      </p:sp>
      <p:sp>
        <p:nvSpPr>
          <p:cNvPr id="4" name="Date Placeholder 3"/>
          <p:cNvSpPr>
            <a:spLocks noGrp="1"/>
          </p:cNvSpPr>
          <p:nvPr>
            <p:ph type="dt" sz="half" idx="10"/>
          </p:nvPr>
        </p:nvSpPr>
        <p:spPr/>
        <p:txBody>
          <a:bodyPr/>
          <a:lstStyle/>
          <a:p>
            <a:fld id="{4438F518-CE26-4916-ABD8-6E34A3624A5F}" type="datetimeFigureOut">
              <a:rPr lang="et-EE" smtClean="0"/>
              <a:t>06.12.2018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D94047A-B921-4198-BD98-B6E5F242259B}" type="slidenum">
              <a:rPr lang="et-EE" smtClean="0"/>
              <a:t>‹#›</a:t>
            </a:fld>
            <a:endParaRPr lang="et-EE"/>
          </a:p>
        </p:txBody>
      </p:sp>
    </p:spTree>
    <p:extLst>
      <p:ext uri="{BB962C8B-B14F-4D97-AF65-F5344CB8AC3E}">
        <p14:creationId xmlns:p14="http://schemas.microsoft.com/office/powerpoint/2010/main" val="4224417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Vertical Text Placeholder 2"/>
          <p:cNvSpPr>
            <a:spLocks noGrp="1"/>
          </p:cNvSpPr>
          <p:nvPr>
            <p:ph type="body" orient="vert" idx="1"/>
          </p:nvPr>
        </p:nvSpPr>
        <p:spPr/>
        <p:txBody>
          <a:bodyPr vert="eaVert"/>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4438F518-CE26-4916-ABD8-6E34A3624A5F}" type="datetimeFigureOut">
              <a:rPr lang="et-EE" smtClean="0"/>
              <a:t>06.12.2018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D94047A-B921-4198-BD98-B6E5F242259B}" type="slidenum">
              <a:rPr lang="et-EE" smtClean="0"/>
              <a:t>‹#›</a:t>
            </a:fld>
            <a:endParaRPr lang="et-EE"/>
          </a:p>
        </p:txBody>
      </p:sp>
    </p:spTree>
    <p:extLst>
      <p:ext uri="{BB962C8B-B14F-4D97-AF65-F5344CB8AC3E}">
        <p14:creationId xmlns:p14="http://schemas.microsoft.com/office/powerpoint/2010/main" val="46499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t-EE"/>
              <a:t>Klõpsake juhteksemplari pealkirja laadi redigeerimiseks</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4438F518-CE26-4916-ABD8-6E34A3624A5F}" type="datetimeFigureOut">
              <a:rPr lang="et-EE" smtClean="0"/>
              <a:t>06.12.2018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D94047A-B921-4198-BD98-B6E5F242259B}" type="slidenum">
              <a:rPr lang="et-EE" smtClean="0"/>
              <a:t>‹#›</a:t>
            </a:fld>
            <a:endParaRPr lang="et-EE"/>
          </a:p>
        </p:txBody>
      </p:sp>
    </p:spTree>
    <p:extLst>
      <p:ext uri="{BB962C8B-B14F-4D97-AF65-F5344CB8AC3E}">
        <p14:creationId xmlns:p14="http://schemas.microsoft.com/office/powerpoint/2010/main" val="3171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Content Placeholder 2"/>
          <p:cNvSpPr>
            <a:spLocks noGrp="1"/>
          </p:cNvSpPr>
          <p:nvPr>
            <p:ph idx="1"/>
          </p:nvPr>
        </p:nvSpPr>
        <p:spPr/>
        <p:txBody>
          <a:body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4438F518-CE26-4916-ABD8-6E34A3624A5F}" type="datetimeFigureOut">
              <a:rPr lang="et-EE" smtClean="0"/>
              <a:t>06.12.2018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D94047A-B921-4198-BD98-B6E5F242259B}" type="slidenum">
              <a:rPr lang="et-EE" smtClean="0"/>
              <a:t>‹#›</a:t>
            </a:fld>
            <a:endParaRPr lang="et-EE"/>
          </a:p>
        </p:txBody>
      </p:sp>
    </p:spTree>
    <p:extLst>
      <p:ext uri="{BB962C8B-B14F-4D97-AF65-F5344CB8AC3E}">
        <p14:creationId xmlns:p14="http://schemas.microsoft.com/office/powerpoint/2010/main" val="352801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Redigeerige juhteksemplari tekstilaade</a:t>
            </a:r>
          </a:p>
        </p:txBody>
      </p:sp>
      <p:sp>
        <p:nvSpPr>
          <p:cNvPr id="4" name="Date Placeholder 3"/>
          <p:cNvSpPr>
            <a:spLocks noGrp="1"/>
          </p:cNvSpPr>
          <p:nvPr>
            <p:ph type="dt" sz="half" idx="10"/>
          </p:nvPr>
        </p:nvSpPr>
        <p:spPr/>
        <p:txBody>
          <a:bodyPr/>
          <a:lstStyle/>
          <a:p>
            <a:fld id="{4438F518-CE26-4916-ABD8-6E34A3624A5F}" type="datetimeFigureOut">
              <a:rPr lang="et-EE" smtClean="0"/>
              <a:t>06.12.2018</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D94047A-B921-4198-BD98-B6E5F242259B}" type="slidenum">
              <a:rPr lang="et-EE" smtClean="0"/>
              <a:t>‹#›</a:t>
            </a:fld>
            <a:endParaRPr lang="et-EE"/>
          </a:p>
        </p:txBody>
      </p:sp>
    </p:spTree>
    <p:extLst>
      <p:ext uri="{BB962C8B-B14F-4D97-AF65-F5344CB8AC3E}">
        <p14:creationId xmlns:p14="http://schemas.microsoft.com/office/powerpoint/2010/main" val="206548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4438F518-CE26-4916-ABD8-6E34A3624A5F}" type="datetimeFigureOut">
              <a:rPr lang="et-EE" smtClean="0"/>
              <a:t>06.12.2018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FD94047A-B921-4198-BD98-B6E5F242259B}" type="slidenum">
              <a:rPr lang="et-EE" smtClean="0"/>
              <a:t>‹#›</a:t>
            </a:fld>
            <a:endParaRPr lang="et-EE"/>
          </a:p>
        </p:txBody>
      </p:sp>
    </p:spTree>
    <p:extLst>
      <p:ext uri="{BB962C8B-B14F-4D97-AF65-F5344CB8AC3E}">
        <p14:creationId xmlns:p14="http://schemas.microsoft.com/office/powerpoint/2010/main" val="1511268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Redigeerige juhteksemplari tekstilaade</a:t>
            </a:r>
          </a:p>
        </p:txBody>
      </p:sp>
      <p:sp>
        <p:nvSpPr>
          <p:cNvPr id="4" name="Content Placeholder 3"/>
          <p:cNvSpPr>
            <a:spLocks noGrp="1"/>
          </p:cNvSpPr>
          <p:nvPr>
            <p:ph sz="half" idx="2"/>
          </p:nvPr>
        </p:nvSpPr>
        <p:spPr>
          <a:xfrm>
            <a:off x="629842" y="2505075"/>
            <a:ext cx="3868340" cy="3684588"/>
          </a:xfrm>
        </p:spPr>
        <p:txBody>
          <a:body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Redigeerige juhteksemplari tekstilaade</a:t>
            </a:r>
          </a:p>
        </p:txBody>
      </p:sp>
      <p:sp>
        <p:nvSpPr>
          <p:cNvPr id="6" name="Content Placeholder 5"/>
          <p:cNvSpPr>
            <a:spLocks noGrp="1"/>
          </p:cNvSpPr>
          <p:nvPr>
            <p:ph sz="quarter" idx="4"/>
          </p:nvPr>
        </p:nvSpPr>
        <p:spPr>
          <a:xfrm>
            <a:off x="4629150" y="2505075"/>
            <a:ext cx="3887391" cy="3684588"/>
          </a:xfrm>
        </p:spPr>
        <p:txBody>
          <a:body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4438F518-CE26-4916-ABD8-6E34A3624A5F}" type="datetimeFigureOut">
              <a:rPr lang="et-EE" smtClean="0"/>
              <a:t>06.12.2018</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FD94047A-B921-4198-BD98-B6E5F242259B}" type="slidenum">
              <a:rPr lang="et-EE" smtClean="0"/>
              <a:t>‹#›</a:t>
            </a:fld>
            <a:endParaRPr lang="et-EE"/>
          </a:p>
        </p:txBody>
      </p:sp>
    </p:spTree>
    <p:extLst>
      <p:ext uri="{BB962C8B-B14F-4D97-AF65-F5344CB8AC3E}">
        <p14:creationId xmlns:p14="http://schemas.microsoft.com/office/powerpoint/2010/main" val="3860566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Date Placeholder 2"/>
          <p:cNvSpPr>
            <a:spLocks noGrp="1"/>
          </p:cNvSpPr>
          <p:nvPr>
            <p:ph type="dt" sz="half" idx="10"/>
          </p:nvPr>
        </p:nvSpPr>
        <p:spPr/>
        <p:txBody>
          <a:bodyPr/>
          <a:lstStyle/>
          <a:p>
            <a:fld id="{4438F518-CE26-4916-ABD8-6E34A3624A5F}" type="datetimeFigureOut">
              <a:rPr lang="et-EE" smtClean="0"/>
              <a:t>06.12.2018</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FD94047A-B921-4198-BD98-B6E5F242259B}" type="slidenum">
              <a:rPr lang="et-EE" smtClean="0"/>
              <a:t>‹#›</a:t>
            </a:fld>
            <a:endParaRPr lang="et-EE"/>
          </a:p>
        </p:txBody>
      </p:sp>
    </p:spTree>
    <p:extLst>
      <p:ext uri="{BB962C8B-B14F-4D97-AF65-F5344CB8AC3E}">
        <p14:creationId xmlns:p14="http://schemas.microsoft.com/office/powerpoint/2010/main" val="633558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8F518-CE26-4916-ABD8-6E34A3624A5F}" type="datetimeFigureOut">
              <a:rPr lang="et-EE" smtClean="0"/>
              <a:t>06.12.2018</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FD94047A-B921-4198-BD98-B6E5F242259B}" type="slidenum">
              <a:rPr lang="et-EE" smtClean="0"/>
              <a:t>‹#›</a:t>
            </a:fld>
            <a:endParaRPr lang="et-EE"/>
          </a:p>
        </p:txBody>
      </p:sp>
    </p:spTree>
    <p:extLst>
      <p:ext uri="{BB962C8B-B14F-4D97-AF65-F5344CB8AC3E}">
        <p14:creationId xmlns:p14="http://schemas.microsoft.com/office/powerpoint/2010/main" val="1515603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t-EE"/>
              <a:t>Klõpsake juhteksemplari pealkirja laadi redigeerimiseks</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Redigeerige juhteksemplari tekstilaade</a:t>
            </a:r>
          </a:p>
        </p:txBody>
      </p:sp>
      <p:sp>
        <p:nvSpPr>
          <p:cNvPr id="5" name="Date Placeholder 4"/>
          <p:cNvSpPr>
            <a:spLocks noGrp="1"/>
          </p:cNvSpPr>
          <p:nvPr>
            <p:ph type="dt" sz="half" idx="10"/>
          </p:nvPr>
        </p:nvSpPr>
        <p:spPr/>
        <p:txBody>
          <a:bodyPr/>
          <a:lstStyle/>
          <a:p>
            <a:fld id="{4438F518-CE26-4916-ABD8-6E34A3624A5F}" type="datetimeFigureOut">
              <a:rPr lang="et-EE" smtClean="0"/>
              <a:t>06.12.2018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FD94047A-B921-4198-BD98-B6E5F242259B}" type="slidenum">
              <a:rPr lang="et-EE" smtClean="0"/>
              <a:t>‹#›</a:t>
            </a:fld>
            <a:endParaRPr lang="et-EE"/>
          </a:p>
        </p:txBody>
      </p:sp>
    </p:spTree>
    <p:extLst>
      <p:ext uri="{BB962C8B-B14F-4D97-AF65-F5344CB8AC3E}">
        <p14:creationId xmlns:p14="http://schemas.microsoft.com/office/powerpoint/2010/main" val="3552314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t-EE"/>
              <a:t>Klõpsake juhteksemplari pealkirja laadi redigeerimiseks</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a:t>Pildi lisamiseks klõpsake ikooni</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Redigeerige juhteksemplari tekstilaade</a:t>
            </a:r>
          </a:p>
        </p:txBody>
      </p:sp>
      <p:sp>
        <p:nvSpPr>
          <p:cNvPr id="5" name="Date Placeholder 4"/>
          <p:cNvSpPr>
            <a:spLocks noGrp="1"/>
          </p:cNvSpPr>
          <p:nvPr>
            <p:ph type="dt" sz="half" idx="10"/>
          </p:nvPr>
        </p:nvSpPr>
        <p:spPr/>
        <p:txBody>
          <a:bodyPr/>
          <a:lstStyle/>
          <a:p>
            <a:fld id="{4438F518-CE26-4916-ABD8-6E34A3624A5F}" type="datetimeFigureOut">
              <a:rPr lang="et-EE" smtClean="0"/>
              <a:t>06.12.2018</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FD94047A-B921-4198-BD98-B6E5F242259B}" type="slidenum">
              <a:rPr lang="et-EE" smtClean="0"/>
              <a:t>‹#›</a:t>
            </a:fld>
            <a:endParaRPr lang="et-EE"/>
          </a:p>
        </p:txBody>
      </p:sp>
    </p:spTree>
    <p:extLst>
      <p:ext uri="{BB962C8B-B14F-4D97-AF65-F5344CB8AC3E}">
        <p14:creationId xmlns:p14="http://schemas.microsoft.com/office/powerpoint/2010/main" val="335335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8F518-CE26-4916-ABD8-6E34A3624A5F}" type="datetimeFigureOut">
              <a:rPr lang="et-EE" smtClean="0"/>
              <a:t>06.12.2018</a:t>
            </a:fld>
            <a:endParaRPr lang="et-E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4047A-B921-4198-BD98-B6E5F242259B}" type="slidenum">
              <a:rPr lang="et-EE" smtClean="0"/>
              <a:t>‹#›</a:t>
            </a:fld>
            <a:endParaRPr lang="et-EE"/>
          </a:p>
        </p:txBody>
      </p:sp>
    </p:spTree>
    <p:extLst>
      <p:ext uri="{BB962C8B-B14F-4D97-AF65-F5344CB8AC3E}">
        <p14:creationId xmlns:p14="http://schemas.microsoft.com/office/powerpoint/2010/main" val="4181772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rakenduskavad%202017/2.1.2%20Kogukondade%20&#252;hisprojektid%20Vooremaa%20piirkonnas.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rakenduskavad%202017/1.1%20Ettev&#245;tluse%20&#252;hisprojektid.xls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rakenduskavad%202017/2.2.2%20Kogukondade%20investeeringud%20Vooremaa%20piirkonnas.xls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taotleja_tutvustus_cv.doc" TargetMode="External"/><Relationship Id="rId2" Type="http://schemas.openxmlformats.org/officeDocument/2006/relationships/hyperlink" Target="ariplaan2017.xl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rakenduskavad%202017/3%20Maakondlikue%20&#252;hisprojektide%20ja%20koolituse%20meede.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jogevamaa.com/" TargetMode="External"/><Relationship Id="rId2" Type="http://schemas.openxmlformats.org/officeDocument/2006/relationships/hyperlink" Target="mailto:info@jogevamaa.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rakenduskavad%202017/1.2.2%20Ettev&#245;tluse%20investeeringud%20Vooremaa%20piirkonnas.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 xmlns:a16="http://schemas.microsoft.com/office/drawing/2014/main" id="{B5E2B2B5-72B0-4BA8-A653-CCCB4A55D044}"/>
              </a:ext>
            </a:extLst>
          </p:cNvPr>
          <p:cNvSpPr>
            <a:spLocks noGrp="1"/>
          </p:cNvSpPr>
          <p:nvPr>
            <p:ph type="ctrTitle"/>
          </p:nvPr>
        </p:nvSpPr>
        <p:spPr/>
        <p:txBody>
          <a:bodyPr>
            <a:noAutofit/>
          </a:bodyPr>
          <a:lstStyle/>
          <a:p>
            <a:pPr lvl="0" eaLnBrk="0" fontAlgn="base" hangingPunct="0">
              <a:lnSpc>
                <a:spcPct val="100000"/>
              </a:lnSpc>
              <a:spcAft>
                <a:spcPct val="0"/>
              </a:spcAft>
            </a:pPr>
            <a:r>
              <a:rPr lang="et-EE" altLang="et-EE" sz="4800" i="1" dirty="0" err="1">
                <a:solidFill>
                  <a:srgbClr val="002060"/>
                </a:solidFill>
                <a:latin typeface="Arial" charset="0"/>
                <a:ea typeface="+mn-ea"/>
                <a:cs typeface="Arial" charset="0"/>
              </a:rPr>
              <a:t>Leader</a:t>
            </a:r>
            <a:r>
              <a:rPr lang="et-EE" altLang="et-EE" sz="4800" i="1" dirty="0">
                <a:solidFill>
                  <a:srgbClr val="002060"/>
                </a:solidFill>
                <a:latin typeface="Arial" charset="0"/>
                <a:ea typeface="+mn-ea"/>
                <a:cs typeface="Arial" charset="0"/>
              </a:rPr>
              <a:t> meetmed Jõgevamaal</a:t>
            </a:r>
            <a:br>
              <a:rPr lang="et-EE" altLang="et-EE" sz="4800" i="1" dirty="0">
                <a:solidFill>
                  <a:srgbClr val="002060"/>
                </a:solidFill>
                <a:latin typeface="Arial" charset="0"/>
                <a:ea typeface="+mn-ea"/>
                <a:cs typeface="Arial" charset="0"/>
              </a:rPr>
            </a:br>
            <a:r>
              <a:rPr lang="et-EE" altLang="et-EE" sz="4800" i="1" dirty="0" smtClean="0">
                <a:solidFill>
                  <a:srgbClr val="002060"/>
                </a:solidFill>
                <a:latin typeface="Arial" charset="0"/>
                <a:ea typeface="+mn-ea"/>
                <a:cs typeface="Arial" charset="0"/>
              </a:rPr>
              <a:t>2015-2020</a:t>
            </a:r>
            <a:endParaRPr lang="et-EE" sz="4800" dirty="0"/>
          </a:p>
        </p:txBody>
      </p:sp>
      <p:sp>
        <p:nvSpPr>
          <p:cNvPr id="3" name="Alapealkiri 2">
            <a:extLst>
              <a:ext uri="{FF2B5EF4-FFF2-40B4-BE49-F238E27FC236}">
                <a16:creationId xmlns="" xmlns:a16="http://schemas.microsoft.com/office/drawing/2014/main" id="{A74FBF19-F925-45A5-9ADC-92941801FB08}"/>
              </a:ext>
            </a:extLst>
          </p:cNvPr>
          <p:cNvSpPr>
            <a:spLocks noGrp="1"/>
          </p:cNvSpPr>
          <p:nvPr>
            <p:ph type="subTitle" idx="1"/>
          </p:nvPr>
        </p:nvSpPr>
        <p:spPr/>
        <p:txBody>
          <a:bodyPr>
            <a:normAutofit fontScale="92500" lnSpcReduction="10000"/>
          </a:bodyPr>
          <a:lstStyle/>
          <a:p>
            <a:endParaRPr lang="et-EE" altLang="et-EE" dirty="0" smtClean="0">
              <a:solidFill>
                <a:srgbClr val="000000"/>
              </a:solidFill>
              <a:latin typeface="Arial" charset="0"/>
              <a:cs typeface="Arial" charset="0"/>
            </a:endParaRPr>
          </a:p>
          <a:p>
            <a:r>
              <a:rPr lang="et-EE" altLang="et-EE" dirty="0" smtClean="0">
                <a:solidFill>
                  <a:srgbClr val="000000"/>
                </a:solidFill>
                <a:latin typeface="Arial" charset="0"/>
                <a:cs typeface="Arial" charset="0"/>
              </a:rPr>
              <a:t>Jako </a:t>
            </a:r>
            <a:r>
              <a:rPr lang="et-EE" altLang="et-EE" dirty="0">
                <a:solidFill>
                  <a:srgbClr val="000000"/>
                </a:solidFill>
                <a:latin typeface="Arial" charset="0"/>
                <a:cs typeface="Arial" charset="0"/>
              </a:rPr>
              <a:t>Jaagu, Kaire Kaasik, Jana Pärn</a:t>
            </a:r>
            <a:br>
              <a:rPr lang="et-EE" altLang="et-EE" dirty="0">
                <a:solidFill>
                  <a:srgbClr val="000000"/>
                </a:solidFill>
                <a:latin typeface="Arial" charset="0"/>
                <a:cs typeface="Arial" charset="0"/>
              </a:rPr>
            </a:br>
            <a:r>
              <a:rPr lang="et-EE" altLang="et-EE" dirty="0">
                <a:solidFill>
                  <a:srgbClr val="000000"/>
                </a:solidFill>
                <a:latin typeface="Arial" charset="0"/>
                <a:cs typeface="Arial" charset="0"/>
              </a:rPr>
              <a:t>   </a:t>
            </a:r>
            <a:br>
              <a:rPr lang="et-EE" altLang="et-EE" dirty="0">
                <a:solidFill>
                  <a:srgbClr val="000000"/>
                </a:solidFill>
                <a:latin typeface="Arial" charset="0"/>
                <a:cs typeface="Arial" charset="0"/>
              </a:rPr>
            </a:br>
            <a:r>
              <a:rPr lang="et-EE" altLang="et-EE" dirty="0">
                <a:solidFill>
                  <a:srgbClr val="000000"/>
                </a:solidFill>
                <a:latin typeface="Arial" charset="0"/>
                <a:cs typeface="Arial" charset="0"/>
              </a:rPr>
              <a:t>6.12.2018 Jõgeva</a:t>
            </a:r>
            <a:br>
              <a:rPr lang="et-EE" altLang="et-EE" dirty="0">
                <a:solidFill>
                  <a:srgbClr val="000000"/>
                </a:solidFill>
                <a:latin typeface="Arial" charset="0"/>
                <a:cs typeface="Arial" charset="0"/>
              </a:rPr>
            </a:br>
            <a:endParaRPr lang="et-EE" dirty="0"/>
          </a:p>
        </p:txBody>
      </p:sp>
    </p:spTree>
    <p:extLst>
      <p:ext uri="{BB962C8B-B14F-4D97-AF65-F5344CB8AC3E}">
        <p14:creationId xmlns:p14="http://schemas.microsoft.com/office/powerpoint/2010/main" val="998523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1. Ettevõtlusmeede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1.2. Ettevõtluse investeeringud</a:t>
            </a:r>
            <a:endParaRPr lang="et-EE" dirty="0"/>
          </a:p>
        </p:txBody>
      </p:sp>
      <p:sp>
        <p:nvSpPr>
          <p:cNvPr id="3" name="Sisu kohatäide 2"/>
          <p:cNvSpPr>
            <a:spLocks noGrp="1"/>
          </p:cNvSpPr>
          <p:nvPr>
            <p:ph idx="1"/>
          </p:nvPr>
        </p:nvSpPr>
        <p:spPr/>
        <p:txBody>
          <a:bodyPr/>
          <a:lstStyle/>
          <a:p>
            <a:pPr marL="342900" lvl="0" indent="-342900" eaLnBrk="0" fontAlgn="base" hangingPunct="0">
              <a:lnSpc>
                <a:spcPct val="150000"/>
              </a:lnSpc>
              <a:spcBef>
                <a:spcPct val="20000"/>
              </a:spcBef>
              <a:spcAft>
                <a:spcPct val="0"/>
              </a:spcAft>
              <a:buFontTx/>
              <a:buChar char="•"/>
              <a:defRPr/>
            </a:pPr>
            <a:r>
              <a:rPr lang="et-EE" sz="1800" b="1" kern="0" dirty="0">
                <a:solidFill>
                  <a:srgbClr val="000000"/>
                </a:solidFill>
                <a:latin typeface="Arial"/>
                <a:cs typeface="Arial"/>
              </a:rPr>
              <a:t>Sotsiaalne ettevõtlus</a:t>
            </a:r>
            <a:r>
              <a:rPr lang="et-EE" sz="1800" kern="0" dirty="0">
                <a:solidFill>
                  <a:srgbClr val="000000"/>
                </a:solidFill>
                <a:latin typeface="Arial"/>
                <a:cs typeface="Arial"/>
              </a:rPr>
              <a:t> – vabaühenduste või ettevõtete püsiv ja regulaarne tulu teenimine kaupade või teenuste müügi abil ühiskondliku vajaduse lahendamiseks, oluline on siinjuures ärilise tegevuse sidumine ühiskondliku eesmärgiga. Strateegia mõttes rakendatakse sotsiaalse ettevõtluse projektide puhul toetusmäära kuni 60%, mis eristab neid kogukonnateenuse projektidest, kus toetuse määr on kuni 90%.</a:t>
            </a:r>
          </a:p>
          <a:p>
            <a:endParaRPr lang="et-EE" dirty="0"/>
          </a:p>
        </p:txBody>
      </p:sp>
    </p:spTree>
    <p:extLst>
      <p:ext uri="{BB962C8B-B14F-4D97-AF65-F5344CB8AC3E}">
        <p14:creationId xmlns:p14="http://schemas.microsoft.com/office/powerpoint/2010/main" val="2701163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1. Ettevõtlusmeede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1.2. Ettevõtluse investeeringud</a:t>
            </a:r>
            <a:endParaRPr lang="et-EE" dirty="0"/>
          </a:p>
        </p:txBody>
      </p:sp>
      <p:sp>
        <p:nvSpPr>
          <p:cNvPr id="3" name="Sisu kohatäide 2"/>
          <p:cNvSpPr>
            <a:spLocks noGrp="1"/>
          </p:cNvSpPr>
          <p:nvPr>
            <p:ph idx="1"/>
          </p:nvPr>
        </p:nvSpPr>
        <p:spPr>
          <a:xfrm>
            <a:off x="628650" y="1382233"/>
            <a:ext cx="7886700" cy="4794730"/>
          </a:xfrm>
        </p:spPr>
        <p:txBody>
          <a:bodyPr/>
          <a:lstStyle/>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Meetme sihtgrupp</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Taotlejaks võivad olla Jõgevamaa Koostöökoja tegevuspiirkonnas tegutsevad:</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mittetulundusühingud  (sh kohalik tegevusgrupp)</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sihtasutused</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kohalikud omavalitsused</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Ettevõtjad</a:t>
            </a:r>
          </a:p>
          <a:p>
            <a:pPr marL="0" lvl="0" indent="0" eaLnBrk="0" fontAlgn="base" hangingPunct="0">
              <a:lnSpc>
                <a:spcPct val="100000"/>
              </a:lnSpc>
              <a:spcBef>
                <a:spcPct val="20000"/>
              </a:spcBef>
              <a:spcAft>
                <a:spcPct val="0"/>
              </a:spcAft>
              <a:buNone/>
              <a:defRPr/>
            </a:pPr>
            <a:endParaRPr lang="et-EE" sz="1600" kern="0" dirty="0">
              <a:solidFill>
                <a:srgbClr val="000000"/>
              </a:solidFill>
              <a:latin typeface="Arial"/>
              <a:cs typeface="Arial"/>
            </a:endParaRPr>
          </a:p>
          <a:p>
            <a:pPr marL="0" lvl="0" indent="0" eaLnBrk="0" fontAlgn="base" hangingPunct="0">
              <a:lnSpc>
                <a:spcPct val="115000"/>
              </a:lnSpc>
              <a:spcBef>
                <a:spcPct val="20000"/>
              </a:spcBef>
              <a:buNone/>
              <a:defRPr/>
            </a:pPr>
            <a:r>
              <a:rPr lang="et-EE" sz="1600" kern="0" dirty="0">
                <a:solidFill>
                  <a:srgbClr val="000000"/>
                </a:solidFill>
                <a:latin typeface="Arial"/>
                <a:ea typeface="Times New Roman"/>
                <a:cs typeface="Arial"/>
              </a:rPr>
              <a:t>Toetuse </a:t>
            </a:r>
            <a:r>
              <a:rPr lang="et-EE" sz="1600" b="1" kern="0" dirty="0">
                <a:solidFill>
                  <a:srgbClr val="000000"/>
                </a:solidFill>
                <a:latin typeface="Arial"/>
                <a:ea typeface="Times New Roman"/>
                <a:cs typeface="Arial"/>
              </a:rPr>
              <a:t>min summa on 1 000 eurot ja </a:t>
            </a:r>
            <a:r>
              <a:rPr lang="et-EE" sz="1600" b="1" kern="0" dirty="0" err="1">
                <a:solidFill>
                  <a:srgbClr val="000000"/>
                </a:solidFill>
                <a:latin typeface="Arial"/>
                <a:ea typeface="Times New Roman"/>
                <a:cs typeface="Arial"/>
              </a:rPr>
              <a:t>max</a:t>
            </a:r>
            <a:r>
              <a:rPr lang="et-EE" sz="1600" b="1" kern="0" dirty="0">
                <a:solidFill>
                  <a:srgbClr val="000000"/>
                </a:solidFill>
                <a:latin typeface="Arial"/>
                <a:ea typeface="Times New Roman"/>
                <a:cs typeface="Arial"/>
              </a:rPr>
              <a:t> 35 000 </a:t>
            </a:r>
            <a:endParaRPr lang="et-EE" sz="1600" kern="0" dirty="0">
              <a:solidFill>
                <a:srgbClr val="000000"/>
              </a:solidFill>
              <a:latin typeface="Arial"/>
              <a:ea typeface="Times New Roman"/>
              <a:cs typeface="Arial"/>
            </a:endParaRPr>
          </a:p>
          <a:p>
            <a:pPr marL="0" lvl="0" indent="0" eaLnBrk="0" fontAlgn="base" hangingPunct="0">
              <a:lnSpc>
                <a:spcPct val="115000"/>
              </a:lnSpc>
              <a:spcBef>
                <a:spcPct val="20000"/>
              </a:spcBef>
              <a:buNone/>
              <a:defRPr/>
            </a:pPr>
            <a:r>
              <a:rPr lang="et-EE" sz="1600" kern="0" dirty="0">
                <a:solidFill>
                  <a:srgbClr val="000000"/>
                </a:solidFill>
                <a:latin typeface="Arial"/>
                <a:ea typeface="Times New Roman"/>
                <a:cs typeface="Arial"/>
              </a:rPr>
              <a:t>Toetuse määr on:</a:t>
            </a:r>
          </a:p>
          <a:p>
            <a:pPr marL="0" lvl="0" indent="0" eaLnBrk="0" fontAlgn="base" hangingPunct="0">
              <a:lnSpc>
                <a:spcPct val="115000"/>
              </a:lnSpc>
              <a:spcBef>
                <a:spcPct val="20000"/>
              </a:spcBef>
              <a:buNone/>
              <a:defRPr/>
            </a:pPr>
            <a:r>
              <a:rPr lang="et-EE" sz="1600" kern="0" dirty="0">
                <a:solidFill>
                  <a:srgbClr val="000000"/>
                </a:solidFill>
                <a:latin typeface="Arial"/>
                <a:ea typeface="Times New Roman"/>
                <a:cs typeface="Arial"/>
              </a:rPr>
              <a:t>Ettevõtetel, MTÜ , SA ja KOV kuni 60% abikõlblikest tegevustest. </a:t>
            </a:r>
          </a:p>
          <a:p>
            <a:pPr marL="0" lvl="0" indent="0" eaLnBrk="0" fontAlgn="base" hangingPunct="0">
              <a:lnSpc>
                <a:spcPct val="115000"/>
              </a:lnSpc>
              <a:spcBef>
                <a:spcPct val="20000"/>
              </a:spcBef>
              <a:buNone/>
              <a:defRPr/>
            </a:pPr>
            <a:r>
              <a:rPr lang="et-EE" sz="1600" kern="0" dirty="0">
                <a:solidFill>
                  <a:srgbClr val="000000"/>
                </a:solidFill>
                <a:latin typeface="Arial"/>
                <a:ea typeface="Times New Roman"/>
                <a:cs typeface="Arial"/>
              </a:rPr>
              <a:t>Lairiba </a:t>
            </a:r>
            <a:r>
              <a:rPr lang="et-EE" sz="1600" kern="0" dirty="0" err="1">
                <a:solidFill>
                  <a:srgbClr val="000000"/>
                </a:solidFill>
                <a:latin typeface="Arial"/>
                <a:ea typeface="Times New Roman"/>
                <a:cs typeface="Arial"/>
              </a:rPr>
              <a:t>taristu</a:t>
            </a:r>
            <a:r>
              <a:rPr lang="et-EE" sz="1600" kern="0" dirty="0">
                <a:solidFill>
                  <a:srgbClr val="000000"/>
                </a:solidFill>
                <a:latin typeface="Arial"/>
                <a:ea typeface="Times New Roman"/>
                <a:cs typeface="Arial"/>
              </a:rPr>
              <a:t> investeeringu puhul on toetuse määr kõigile taotlejatele 90%</a:t>
            </a:r>
          </a:p>
          <a:p>
            <a:pPr marL="0" lvl="0" indent="0" eaLnBrk="0" fontAlgn="base" hangingPunct="0">
              <a:lnSpc>
                <a:spcPct val="115000"/>
              </a:lnSpc>
              <a:spcBef>
                <a:spcPct val="20000"/>
              </a:spcBef>
              <a:buNone/>
              <a:defRPr/>
            </a:pPr>
            <a:endParaRPr lang="et-EE" sz="1600" kern="0" dirty="0">
              <a:solidFill>
                <a:srgbClr val="000000"/>
              </a:solidFill>
              <a:latin typeface="Arial"/>
              <a:ea typeface="Times New Roman"/>
              <a:cs typeface="Arial"/>
            </a:endParaRPr>
          </a:p>
          <a:p>
            <a:pPr marL="0" lvl="0" indent="0" eaLnBrk="0" fontAlgn="base" hangingPunct="0">
              <a:lnSpc>
                <a:spcPct val="115000"/>
              </a:lnSpc>
              <a:spcBef>
                <a:spcPct val="20000"/>
              </a:spcBef>
              <a:buNone/>
              <a:defRPr/>
            </a:pPr>
            <a:r>
              <a:rPr lang="et-EE" sz="1600" kern="0" dirty="0">
                <a:solidFill>
                  <a:srgbClr val="000000"/>
                </a:solidFill>
                <a:latin typeface="Arial"/>
                <a:ea typeface="Times New Roman"/>
                <a:cs typeface="Arial"/>
              </a:rPr>
              <a:t>Asjakohast teemat käsitlevad EL määruse 1305/2013 artiklid 17,19,20 ja 45.</a:t>
            </a:r>
          </a:p>
          <a:p>
            <a:endParaRPr lang="et-EE" dirty="0"/>
          </a:p>
        </p:txBody>
      </p:sp>
    </p:spTree>
    <p:extLst>
      <p:ext uri="{BB962C8B-B14F-4D97-AF65-F5344CB8AC3E}">
        <p14:creationId xmlns:p14="http://schemas.microsoft.com/office/powerpoint/2010/main" val="346314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1. Ettevõtlusmeede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1.2. Ettevõtluse investeeringud</a:t>
            </a:r>
            <a:endParaRPr lang="et-EE" dirty="0"/>
          </a:p>
        </p:txBody>
      </p:sp>
      <p:sp>
        <p:nvSpPr>
          <p:cNvPr id="3" name="Sisu kohatäide 2"/>
          <p:cNvSpPr>
            <a:spLocks noGrp="1"/>
          </p:cNvSpPr>
          <p:nvPr>
            <p:ph idx="1"/>
          </p:nvPr>
        </p:nvSpPr>
        <p:spPr/>
        <p:txBody>
          <a:bodyPr/>
          <a:lstStyle/>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Kohaliku tegevusgrupi nõuded projektitoetuse taotlejale ja toetuse saajale (sh. dokumendid , mida peab projektitoetuse taotleja esitama taotluse esitamisel)</a:t>
            </a:r>
          </a:p>
          <a:p>
            <a:pPr marL="0" lvl="0" indent="0" eaLnBrk="0" fontAlgn="base" hangingPunct="0">
              <a:lnSpc>
                <a:spcPct val="100000"/>
              </a:lnSpc>
              <a:spcBef>
                <a:spcPct val="20000"/>
              </a:spcBef>
              <a:spcAft>
                <a:spcPct val="0"/>
              </a:spcAft>
              <a:buNone/>
              <a:defRPr/>
            </a:pPr>
            <a:endParaRPr lang="et-EE" sz="1600" kern="0" dirty="0">
              <a:solidFill>
                <a:srgbClr val="000000"/>
              </a:solidFill>
              <a:latin typeface="Arial"/>
              <a:cs typeface="Arial"/>
            </a:endParaRP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Investeeringu  või tegevuse puhul üle 5000 euro km-ta kolm võrreldavat pakkumust ja hinnavõrdlustabel.</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Investeeringu puhul alla 5000 euro km-ta üks hinnapakkumus kohta</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Investeeringu või tegevuse puhul maksumusega alla 1000 euro km-ta detailne eelarve</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Ehitise või rajatise puhul ehitusprojekt</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Investeeringu puhul üle 10 000 euro äriplaan Jõgevamaa Koostöökoja blanketil</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     Organisatsiooni tutvustus ja projektijuhi CV</a:t>
            </a:r>
          </a:p>
          <a:p>
            <a:endParaRPr lang="et-EE" dirty="0"/>
          </a:p>
        </p:txBody>
      </p:sp>
    </p:spTree>
    <p:extLst>
      <p:ext uri="{BB962C8B-B14F-4D97-AF65-F5344CB8AC3E}">
        <p14:creationId xmlns:p14="http://schemas.microsoft.com/office/powerpoint/2010/main" val="3273301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1. Ettevõtlusmeede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1.2. Ettevõtluse investeeringud</a:t>
            </a:r>
            <a:endParaRPr lang="et-EE" dirty="0"/>
          </a:p>
        </p:txBody>
      </p:sp>
      <p:sp>
        <p:nvSpPr>
          <p:cNvPr id="3" name="Sisu kohatäide 2"/>
          <p:cNvSpPr>
            <a:spLocks noGrp="1"/>
          </p:cNvSpPr>
          <p:nvPr>
            <p:ph idx="1"/>
          </p:nvPr>
        </p:nvSpPr>
        <p:spPr>
          <a:xfrm>
            <a:off x="628650" y="1541721"/>
            <a:ext cx="7886700" cy="4635242"/>
          </a:xfrm>
        </p:spPr>
        <p:txBody>
          <a:bodyPr/>
          <a:lstStyle/>
          <a:p>
            <a:pPr marL="0" lvl="0" indent="0" eaLnBrk="0" fontAlgn="base" hangingPunct="0">
              <a:lnSpc>
                <a:spcPct val="100000"/>
              </a:lnSpc>
              <a:spcBef>
                <a:spcPct val="20000"/>
              </a:spcBef>
              <a:spcAft>
                <a:spcPct val="0"/>
              </a:spcAft>
              <a:buNone/>
            </a:pPr>
            <a:r>
              <a:rPr lang="fi-FI" altLang="et-EE" sz="1600" b="1" kern="0" dirty="0" err="1">
                <a:solidFill>
                  <a:srgbClr val="000000"/>
                </a:solidFill>
                <a:latin typeface="Arial"/>
                <a:cs typeface="Arial"/>
              </a:rPr>
              <a:t>Kasutatud</a:t>
            </a:r>
            <a:r>
              <a:rPr lang="fi-FI" altLang="et-EE" sz="1600" b="1" kern="0" dirty="0">
                <a:solidFill>
                  <a:srgbClr val="000000"/>
                </a:solidFill>
                <a:latin typeface="Arial"/>
                <a:cs typeface="Arial"/>
              </a:rPr>
              <a:t> </a:t>
            </a:r>
            <a:r>
              <a:rPr lang="fi-FI" altLang="et-EE" sz="1600" kern="0" dirty="0" err="1">
                <a:solidFill>
                  <a:srgbClr val="000000"/>
                </a:solidFill>
                <a:latin typeface="Arial"/>
                <a:cs typeface="Arial"/>
              </a:rPr>
              <a:t>masina</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või</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seadme</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ostmise</a:t>
            </a:r>
            <a:r>
              <a:rPr lang="fi-FI" altLang="et-EE" sz="1600" kern="0" dirty="0">
                <a:solidFill>
                  <a:srgbClr val="000000"/>
                </a:solidFill>
                <a:latin typeface="Arial"/>
                <a:cs typeface="Arial"/>
              </a:rPr>
              <a:t> ja </a:t>
            </a:r>
            <a:r>
              <a:rPr lang="fi-FI" altLang="et-EE" sz="1600" kern="0" dirty="0" err="1">
                <a:solidFill>
                  <a:srgbClr val="000000"/>
                </a:solidFill>
                <a:latin typeface="Arial"/>
                <a:cs typeface="Arial"/>
              </a:rPr>
              <a:t>liisimise</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kulud</a:t>
            </a:r>
            <a:r>
              <a:rPr lang="fi-FI" altLang="et-EE" sz="1600" kern="0" dirty="0">
                <a:solidFill>
                  <a:srgbClr val="000000"/>
                </a:solidFill>
                <a:latin typeface="Arial"/>
                <a:cs typeface="Arial"/>
              </a:rPr>
              <a:t> on </a:t>
            </a:r>
            <a:r>
              <a:rPr lang="fi-FI" altLang="et-EE" sz="1600" kern="0" dirty="0" err="1">
                <a:solidFill>
                  <a:srgbClr val="000000"/>
                </a:solidFill>
                <a:latin typeface="Arial"/>
                <a:cs typeface="Arial"/>
              </a:rPr>
              <a:t>abikõlblikud</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kui</a:t>
            </a:r>
            <a:endParaRPr lang="fi-FI" altLang="et-EE" sz="1600" kern="0" dirty="0">
              <a:solidFill>
                <a:srgbClr val="000000"/>
              </a:solidFill>
              <a:latin typeface="Arial"/>
              <a:cs typeface="Arial"/>
            </a:endParaRP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projektitoetust taotlev ettevõtja, mittetulundusühing või sihtasutus tõendab, et:</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a:t>
            </a:r>
          </a:p>
          <a:p>
            <a:pPr marL="0" lvl="0" indent="0" eaLnBrk="0" fontAlgn="base" hangingPunct="0">
              <a:lnSpc>
                <a:spcPct val="100000"/>
              </a:lnSpc>
              <a:spcBef>
                <a:spcPct val="20000"/>
              </a:spcBef>
              <a:spcAft>
                <a:spcPct val="0"/>
              </a:spcAft>
              <a:buNone/>
            </a:pPr>
            <a:r>
              <a:rPr lang="fi-FI" altLang="et-EE" sz="1600" kern="0" dirty="0">
                <a:solidFill>
                  <a:srgbClr val="000000"/>
                </a:solidFill>
                <a:latin typeface="Arial"/>
                <a:cs typeface="Arial"/>
              </a:rPr>
              <a:t>1) </a:t>
            </a:r>
            <a:r>
              <a:rPr lang="fi-FI" altLang="et-EE" sz="1600" kern="0" dirty="0" err="1">
                <a:solidFill>
                  <a:srgbClr val="000000"/>
                </a:solidFill>
                <a:latin typeface="Arial"/>
                <a:cs typeface="Arial"/>
              </a:rPr>
              <a:t>masina</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või</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seadme</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ostmiseks</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või</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liisimiseks</a:t>
            </a:r>
            <a:r>
              <a:rPr lang="fi-FI" altLang="et-EE" sz="1600" kern="0" dirty="0">
                <a:solidFill>
                  <a:srgbClr val="000000"/>
                </a:solidFill>
                <a:latin typeface="Arial"/>
                <a:cs typeface="Arial"/>
              </a:rPr>
              <a:t> </a:t>
            </a:r>
            <a:r>
              <a:rPr lang="fi-FI" altLang="et-EE" sz="1600" b="1" kern="0" dirty="0">
                <a:solidFill>
                  <a:srgbClr val="000000"/>
                </a:solidFill>
                <a:latin typeface="Arial"/>
                <a:cs typeface="Arial"/>
              </a:rPr>
              <a:t>ei ole </a:t>
            </a:r>
            <a:r>
              <a:rPr lang="fi-FI" altLang="et-EE" sz="1600" b="1" kern="0" dirty="0" err="1">
                <a:solidFill>
                  <a:srgbClr val="000000"/>
                </a:solidFill>
                <a:latin typeface="Arial"/>
                <a:cs typeface="Arial"/>
              </a:rPr>
              <a:t>hinnapakkuja</a:t>
            </a:r>
            <a:r>
              <a:rPr lang="fi-FI" altLang="et-EE" sz="1600" b="1" kern="0" dirty="0">
                <a:solidFill>
                  <a:srgbClr val="000000"/>
                </a:solidFill>
                <a:latin typeface="Arial"/>
                <a:cs typeface="Arial"/>
              </a:rPr>
              <a:t> </a:t>
            </a:r>
            <a:r>
              <a:rPr lang="fi-FI" altLang="et-EE" sz="1600" b="1" kern="0" dirty="0" err="1">
                <a:solidFill>
                  <a:srgbClr val="000000"/>
                </a:solidFill>
                <a:latin typeface="Arial"/>
                <a:cs typeface="Arial"/>
              </a:rPr>
              <a:t>varem</a:t>
            </a:r>
            <a:r>
              <a:rPr lang="fi-FI" altLang="et-EE" sz="1600" b="1" kern="0" dirty="0">
                <a:solidFill>
                  <a:srgbClr val="000000"/>
                </a:solidFill>
                <a:latin typeface="Arial"/>
                <a:cs typeface="Arial"/>
              </a:rPr>
              <a:t> </a:t>
            </a:r>
            <a:r>
              <a:rPr lang="et-EE" altLang="et-EE" sz="1600" b="1" kern="0" dirty="0">
                <a:solidFill>
                  <a:srgbClr val="000000"/>
                </a:solidFill>
                <a:latin typeface="Arial"/>
                <a:cs typeface="Arial"/>
              </a:rPr>
              <a:t> </a:t>
            </a:r>
            <a:r>
              <a:rPr lang="fi-FI" altLang="et-EE" sz="1600" b="1" kern="0" dirty="0" err="1">
                <a:solidFill>
                  <a:srgbClr val="000000"/>
                </a:solidFill>
                <a:latin typeface="Arial"/>
                <a:cs typeface="Arial"/>
              </a:rPr>
              <a:t>saanud</a:t>
            </a:r>
            <a:r>
              <a:rPr lang="fi-FI" altLang="et-EE" sz="1600" b="1" kern="0" dirty="0">
                <a:solidFill>
                  <a:srgbClr val="000000"/>
                </a:solidFill>
                <a:latin typeface="Arial"/>
                <a:cs typeface="Arial"/>
              </a:rPr>
              <a:t> </a:t>
            </a:r>
            <a:r>
              <a:rPr lang="fi-FI" altLang="et-EE" sz="1600" b="1" kern="0" dirty="0" err="1">
                <a:solidFill>
                  <a:srgbClr val="000000"/>
                </a:solidFill>
                <a:latin typeface="Arial"/>
                <a:cs typeface="Arial"/>
              </a:rPr>
              <a:t>toetust</a:t>
            </a:r>
            <a:r>
              <a:rPr lang="et-EE" altLang="et-EE" sz="1600" b="1" kern="0" dirty="0">
                <a:solidFill>
                  <a:srgbClr val="000000"/>
                </a:solidFill>
                <a:latin typeface="Arial"/>
                <a:cs typeface="Arial"/>
              </a:rPr>
              <a:t> </a:t>
            </a:r>
            <a:r>
              <a:rPr lang="et-EE" altLang="et-EE" sz="1600" kern="0" dirty="0">
                <a:solidFill>
                  <a:srgbClr val="000000"/>
                </a:solidFill>
                <a:latin typeface="Arial"/>
                <a:cs typeface="Arial"/>
              </a:rPr>
              <a:t>riigieelarvelistest või muudest Euroopa Liidu või välisvahenditest või muud tagastamatut riigiabi või vähese tähtsusega abi;</a:t>
            </a:r>
          </a:p>
          <a:p>
            <a:pPr marL="0" lvl="0" indent="0" eaLnBrk="0" fontAlgn="base" hangingPunct="0">
              <a:lnSpc>
                <a:spcPct val="100000"/>
              </a:lnSpc>
              <a:spcBef>
                <a:spcPct val="20000"/>
              </a:spcBef>
              <a:spcAft>
                <a:spcPct val="0"/>
              </a:spcAft>
              <a:buNone/>
            </a:pPr>
            <a:endParaRPr lang="et-EE" altLang="et-EE" sz="1600" kern="0" dirty="0">
              <a:solidFill>
                <a:srgbClr val="000000"/>
              </a:solidFill>
              <a:latin typeface="Arial"/>
              <a:cs typeface="Arial"/>
            </a:endParaRPr>
          </a:p>
          <a:p>
            <a:pPr marL="0" lvl="0" indent="0" eaLnBrk="0" fontAlgn="base" hangingPunct="0">
              <a:lnSpc>
                <a:spcPct val="100000"/>
              </a:lnSpc>
              <a:spcBef>
                <a:spcPct val="20000"/>
              </a:spcBef>
              <a:spcAft>
                <a:spcPct val="0"/>
              </a:spcAft>
              <a:buNone/>
            </a:pPr>
            <a:r>
              <a:rPr lang="fi-FI" altLang="et-EE" sz="1600" kern="0" dirty="0">
                <a:solidFill>
                  <a:srgbClr val="000000"/>
                </a:solidFill>
                <a:latin typeface="Arial"/>
                <a:cs typeface="Arial"/>
              </a:rPr>
              <a:t>2) </a:t>
            </a:r>
            <a:r>
              <a:rPr lang="fi-FI" altLang="et-EE" sz="1600" kern="0" dirty="0" err="1">
                <a:solidFill>
                  <a:srgbClr val="000000"/>
                </a:solidFill>
                <a:latin typeface="Arial"/>
                <a:cs typeface="Arial"/>
              </a:rPr>
              <a:t>masina</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või</a:t>
            </a:r>
            <a:r>
              <a:rPr lang="fi-FI" altLang="et-EE" sz="1600" kern="0" dirty="0">
                <a:solidFill>
                  <a:srgbClr val="000000"/>
                </a:solidFill>
                <a:latin typeface="Arial"/>
                <a:cs typeface="Arial"/>
              </a:rPr>
              <a:t> </a:t>
            </a:r>
            <a:r>
              <a:rPr lang="fi-FI" altLang="et-EE" sz="1600" b="1" kern="0" dirty="0" err="1">
                <a:solidFill>
                  <a:srgbClr val="000000"/>
                </a:solidFill>
                <a:latin typeface="Arial"/>
                <a:cs typeface="Arial"/>
              </a:rPr>
              <a:t>seadme</a:t>
            </a:r>
            <a:r>
              <a:rPr lang="fi-FI" altLang="et-EE" sz="1600" b="1" kern="0" dirty="0">
                <a:solidFill>
                  <a:srgbClr val="000000"/>
                </a:solidFill>
                <a:latin typeface="Arial"/>
                <a:cs typeface="Arial"/>
              </a:rPr>
              <a:t> </a:t>
            </a:r>
            <a:r>
              <a:rPr lang="fi-FI" altLang="et-EE" sz="1600" b="1" kern="0" dirty="0" err="1">
                <a:solidFill>
                  <a:srgbClr val="000000"/>
                </a:solidFill>
                <a:latin typeface="Arial"/>
                <a:cs typeface="Arial"/>
              </a:rPr>
              <a:t>hind</a:t>
            </a:r>
            <a:r>
              <a:rPr lang="fi-FI" altLang="et-EE" sz="1600" b="1" kern="0" dirty="0">
                <a:solidFill>
                  <a:srgbClr val="000000"/>
                </a:solidFill>
                <a:latin typeface="Arial"/>
                <a:cs typeface="Arial"/>
              </a:rPr>
              <a:t> ei </a:t>
            </a:r>
            <a:r>
              <a:rPr lang="fi-FI" altLang="et-EE" sz="1600" b="1" kern="0" dirty="0" err="1">
                <a:solidFill>
                  <a:srgbClr val="000000"/>
                </a:solidFill>
                <a:latin typeface="Arial"/>
                <a:cs typeface="Arial"/>
              </a:rPr>
              <a:t>ületa</a:t>
            </a:r>
            <a:r>
              <a:rPr lang="fi-FI" altLang="et-EE" sz="1600" b="1" kern="0" dirty="0">
                <a:solidFill>
                  <a:srgbClr val="000000"/>
                </a:solidFill>
                <a:latin typeface="Arial"/>
                <a:cs typeface="Arial"/>
              </a:rPr>
              <a:t> </a:t>
            </a:r>
            <a:r>
              <a:rPr lang="fi-FI" altLang="et-EE" sz="1600" b="1" kern="0" dirty="0" err="1">
                <a:solidFill>
                  <a:srgbClr val="000000"/>
                </a:solidFill>
                <a:latin typeface="Arial"/>
                <a:cs typeface="Arial"/>
              </a:rPr>
              <a:t>selle</a:t>
            </a:r>
            <a:r>
              <a:rPr lang="fi-FI" altLang="et-EE" sz="1600" b="1" kern="0" dirty="0">
                <a:solidFill>
                  <a:srgbClr val="000000"/>
                </a:solidFill>
                <a:latin typeface="Arial"/>
                <a:cs typeface="Arial"/>
              </a:rPr>
              <a:t> </a:t>
            </a:r>
            <a:r>
              <a:rPr lang="fi-FI" altLang="et-EE" sz="1600" b="1" kern="0" dirty="0" err="1">
                <a:solidFill>
                  <a:srgbClr val="000000"/>
                </a:solidFill>
                <a:latin typeface="Arial"/>
                <a:cs typeface="Arial"/>
              </a:rPr>
              <a:t>turuväärtust</a:t>
            </a:r>
            <a:r>
              <a:rPr lang="fi-FI" altLang="et-EE" sz="1600" kern="0" dirty="0">
                <a:solidFill>
                  <a:srgbClr val="000000"/>
                </a:solidFill>
                <a:latin typeface="Arial"/>
                <a:cs typeface="Arial"/>
              </a:rPr>
              <a:t> ja on </a:t>
            </a:r>
            <a:r>
              <a:rPr lang="fi-FI" altLang="et-EE" sz="1600" kern="0" dirty="0" err="1">
                <a:solidFill>
                  <a:srgbClr val="000000"/>
                </a:solidFill>
                <a:latin typeface="Arial"/>
                <a:cs typeface="Arial"/>
              </a:rPr>
              <a:t>uue</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samaväärse</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masina</a:t>
            </a:r>
            <a:r>
              <a:rPr lang="et-EE" altLang="et-EE" sz="1600" kern="0" dirty="0">
                <a:solidFill>
                  <a:srgbClr val="000000"/>
                </a:solidFill>
                <a:latin typeface="Arial"/>
                <a:cs typeface="Arial"/>
              </a:rPr>
              <a:t> </a:t>
            </a:r>
            <a:r>
              <a:rPr lang="fi-FI" altLang="et-EE" sz="1600" kern="0" dirty="0" err="1">
                <a:solidFill>
                  <a:srgbClr val="000000"/>
                </a:solidFill>
                <a:latin typeface="Arial"/>
                <a:cs typeface="Arial"/>
              </a:rPr>
              <a:t>või</a:t>
            </a:r>
            <a:r>
              <a:rPr lang="fi-FI" altLang="et-EE" sz="1600" kern="0" dirty="0">
                <a:solidFill>
                  <a:srgbClr val="000000"/>
                </a:solidFill>
                <a:latin typeface="Arial"/>
                <a:cs typeface="Arial"/>
              </a:rPr>
              <a:t> </a:t>
            </a:r>
            <a:r>
              <a:rPr lang="fi-FI" altLang="et-EE" sz="1600" kern="0" dirty="0" err="1">
                <a:solidFill>
                  <a:srgbClr val="000000"/>
                </a:solidFill>
                <a:latin typeface="Arial"/>
                <a:cs typeface="Arial"/>
              </a:rPr>
              <a:t>seadme</a:t>
            </a:r>
            <a:r>
              <a:rPr lang="et-EE" altLang="et-EE" sz="1600" kern="0" dirty="0">
                <a:solidFill>
                  <a:srgbClr val="000000"/>
                </a:solidFill>
                <a:latin typeface="Arial"/>
                <a:cs typeface="Arial"/>
              </a:rPr>
              <a:t> hinnast madalam;</a:t>
            </a:r>
          </a:p>
          <a:p>
            <a:pPr marL="0" lvl="0" indent="0" eaLnBrk="0" fontAlgn="base" hangingPunct="0">
              <a:lnSpc>
                <a:spcPct val="100000"/>
              </a:lnSpc>
              <a:spcBef>
                <a:spcPct val="20000"/>
              </a:spcBef>
              <a:spcAft>
                <a:spcPct val="0"/>
              </a:spcAft>
              <a:buNone/>
            </a:pPr>
            <a:endParaRPr lang="et-EE" altLang="et-EE" sz="1600" kern="0" dirty="0">
              <a:solidFill>
                <a:srgbClr val="000000"/>
              </a:solidFill>
              <a:latin typeface="Arial"/>
              <a:cs typeface="Arial"/>
            </a:endParaRP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3) masina või seadme </a:t>
            </a:r>
            <a:r>
              <a:rPr lang="et-EE" altLang="et-EE" sz="1600" b="1" kern="0" dirty="0">
                <a:solidFill>
                  <a:srgbClr val="000000"/>
                </a:solidFill>
                <a:latin typeface="Arial"/>
                <a:cs typeface="Arial"/>
              </a:rPr>
              <a:t>eeldatav kasutusiga on vähemalt viis aastat</a:t>
            </a:r>
            <a:r>
              <a:rPr lang="et-EE" altLang="et-EE" sz="1600" kern="0" dirty="0">
                <a:solidFill>
                  <a:srgbClr val="000000"/>
                </a:solidFill>
                <a:latin typeface="Arial"/>
                <a:cs typeface="Arial"/>
              </a:rPr>
              <a:t> arvates PRIA poolt viimase toetusosa väljamaksmisest.</a:t>
            </a:r>
          </a:p>
          <a:p>
            <a:endParaRPr lang="et-EE" dirty="0"/>
          </a:p>
        </p:txBody>
      </p:sp>
    </p:spTree>
    <p:extLst>
      <p:ext uri="{BB962C8B-B14F-4D97-AF65-F5344CB8AC3E}">
        <p14:creationId xmlns:p14="http://schemas.microsoft.com/office/powerpoint/2010/main" val="3069834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1. Ettevõtlusmeede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1.2. Ettevõtluse investeeringud</a:t>
            </a:r>
            <a:endParaRPr lang="et-EE" dirty="0"/>
          </a:p>
        </p:txBody>
      </p:sp>
      <p:sp>
        <p:nvSpPr>
          <p:cNvPr id="3" name="Sisu kohatäide 2"/>
          <p:cNvSpPr>
            <a:spLocks noGrp="1"/>
          </p:cNvSpPr>
          <p:nvPr>
            <p:ph idx="1"/>
          </p:nvPr>
        </p:nvSpPr>
        <p:spPr/>
        <p:txBody>
          <a:bodyPr/>
          <a:lstStyle/>
          <a:p>
            <a:pPr marL="342900" lvl="0" indent="-342900" eaLnBrk="0" fontAlgn="base" hangingPunct="0">
              <a:lnSpc>
                <a:spcPct val="100000"/>
              </a:lnSpc>
              <a:spcBef>
                <a:spcPct val="20000"/>
              </a:spcBef>
              <a:spcAft>
                <a:spcPct val="0"/>
              </a:spcAft>
              <a:buFontTx/>
              <a:buChar char="•"/>
              <a:defRPr/>
            </a:pPr>
            <a:r>
              <a:rPr lang="et-EE" sz="2000" kern="0" dirty="0">
                <a:solidFill>
                  <a:srgbClr val="000000"/>
                </a:solidFill>
                <a:latin typeface="Arial"/>
                <a:cs typeface="Arial"/>
              </a:rPr>
              <a:t>Juhul kui põhivara liisitakse, siis peab </a:t>
            </a:r>
            <a:r>
              <a:rPr lang="et-EE" sz="2000" b="1" kern="0" dirty="0">
                <a:solidFill>
                  <a:srgbClr val="000000"/>
                </a:solidFill>
                <a:latin typeface="Arial"/>
                <a:cs typeface="Arial"/>
              </a:rPr>
              <a:t>asja omandiõigus üle minema projektitoetuse saajale </a:t>
            </a:r>
            <a:r>
              <a:rPr lang="et-EE" sz="2000" kern="0" dirty="0">
                <a:solidFill>
                  <a:srgbClr val="000000"/>
                </a:solidFill>
                <a:latin typeface="Arial"/>
                <a:cs typeface="Arial"/>
              </a:rPr>
              <a:t>hiljemalt viie aasta möödudes arvates PRIA poolt </a:t>
            </a:r>
            <a:r>
              <a:rPr lang="et-EE" sz="2000" u="sng" kern="0" dirty="0">
                <a:solidFill>
                  <a:srgbClr val="000000"/>
                </a:solidFill>
                <a:latin typeface="Arial"/>
                <a:cs typeface="Arial"/>
              </a:rPr>
              <a:t>taotluse rahuldamise otsuse tegemisest </a:t>
            </a:r>
            <a:r>
              <a:rPr lang="et-EE" sz="2000" kern="0" dirty="0">
                <a:solidFill>
                  <a:srgbClr val="000000"/>
                </a:solidFill>
                <a:latin typeface="Arial"/>
                <a:cs typeface="Arial"/>
              </a:rPr>
              <a:t>(kõige hiljem 30.06.2023, §31 lg1 p12) </a:t>
            </a:r>
          </a:p>
          <a:p>
            <a:pPr marL="742950" lvl="1" indent="-285750" eaLnBrk="0" fontAlgn="base" hangingPunct="0">
              <a:lnSpc>
                <a:spcPct val="100000"/>
              </a:lnSpc>
              <a:spcBef>
                <a:spcPct val="20000"/>
              </a:spcBef>
              <a:spcAft>
                <a:spcPct val="0"/>
              </a:spcAft>
              <a:buFontTx/>
              <a:buChar char="–"/>
              <a:defRPr/>
            </a:pPr>
            <a:r>
              <a:rPr lang="et-EE" sz="2000" kern="0" dirty="0">
                <a:solidFill>
                  <a:srgbClr val="000000"/>
                </a:solidFill>
                <a:latin typeface="Arial"/>
                <a:cs typeface="Arial"/>
              </a:rPr>
              <a:t>liisingulepinguga seotud kulud, nagu liisinguandja kasumimäär, intressi refinantseerimiskulud, üldkulud ja kindlustusmaksed –           </a:t>
            </a:r>
            <a:r>
              <a:rPr lang="et-EE" sz="2000" b="1" kern="0" dirty="0">
                <a:solidFill>
                  <a:srgbClr val="000000"/>
                </a:solidFill>
                <a:latin typeface="Arial"/>
                <a:cs typeface="Arial"/>
              </a:rPr>
              <a:t>ei ole abikõlblikud</a:t>
            </a:r>
            <a:r>
              <a:rPr lang="et-EE" sz="2000" kern="0" dirty="0">
                <a:solidFill>
                  <a:srgbClr val="000000"/>
                </a:solidFill>
                <a:latin typeface="Arial"/>
                <a:cs typeface="Arial"/>
              </a:rPr>
              <a:t>! (§31 lg 1 p11)</a:t>
            </a:r>
          </a:p>
          <a:p>
            <a:pPr marL="457200" lvl="1" indent="0" eaLnBrk="0" fontAlgn="base" hangingPunct="0">
              <a:lnSpc>
                <a:spcPct val="100000"/>
              </a:lnSpc>
              <a:spcBef>
                <a:spcPct val="20000"/>
              </a:spcBef>
              <a:spcAft>
                <a:spcPct val="0"/>
              </a:spcAft>
              <a:buNone/>
              <a:defRPr/>
            </a:pPr>
            <a:endParaRPr lang="et-EE" sz="2000" kern="0" dirty="0">
              <a:solidFill>
                <a:srgbClr val="000000"/>
              </a:solidFill>
              <a:latin typeface="Arial"/>
              <a:cs typeface="Arial"/>
            </a:endParaRPr>
          </a:p>
          <a:p>
            <a:pPr marL="342900" lvl="0" indent="-342900" eaLnBrk="0" fontAlgn="base" hangingPunct="0">
              <a:lnSpc>
                <a:spcPct val="100000"/>
              </a:lnSpc>
              <a:spcBef>
                <a:spcPct val="20000"/>
              </a:spcBef>
              <a:spcAft>
                <a:spcPct val="0"/>
              </a:spcAft>
              <a:buFontTx/>
              <a:buChar char="•"/>
              <a:defRPr/>
            </a:pPr>
            <a:r>
              <a:rPr lang="et-EE" sz="1800" kern="0" dirty="0">
                <a:solidFill>
                  <a:srgbClr val="000000"/>
                </a:solidFill>
                <a:latin typeface="Arial"/>
                <a:cs typeface="Arial"/>
              </a:rPr>
              <a:t>Liisingu puhul makstakse toetus välja </a:t>
            </a:r>
            <a:r>
              <a:rPr lang="et-EE" sz="1800" b="1" kern="0" dirty="0">
                <a:solidFill>
                  <a:srgbClr val="000000"/>
                </a:solidFill>
                <a:latin typeface="Arial"/>
                <a:cs typeface="Arial"/>
              </a:rPr>
              <a:t>kuni viie aasta jooksul </a:t>
            </a:r>
            <a:r>
              <a:rPr lang="et-EE" sz="1800" kern="0" dirty="0">
                <a:solidFill>
                  <a:srgbClr val="000000"/>
                </a:solidFill>
                <a:latin typeface="Arial"/>
                <a:cs typeface="Arial"/>
              </a:rPr>
              <a:t>arvates taotluse rahuldamise otsusest, kuid hiljemalt 30.06. 2023</a:t>
            </a:r>
          </a:p>
          <a:p>
            <a:endParaRPr lang="et-EE" dirty="0"/>
          </a:p>
        </p:txBody>
      </p:sp>
    </p:spTree>
    <p:extLst>
      <p:ext uri="{BB962C8B-B14F-4D97-AF65-F5344CB8AC3E}">
        <p14:creationId xmlns:p14="http://schemas.microsoft.com/office/powerpoint/2010/main" val="2725634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1. Ettevõtlusmeede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1.2. Ettevõtluse investeeringud</a:t>
            </a:r>
            <a:endParaRPr lang="et-EE" dirty="0"/>
          </a:p>
        </p:txBody>
      </p:sp>
      <p:sp>
        <p:nvSpPr>
          <p:cNvPr id="3" name="Sisu kohatäide 2"/>
          <p:cNvSpPr>
            <a:spLocks noGrp="1"/>
          </p:cNvSpPr>
          <p:nvPr>
            <p:ph idx="1"/>
          </p:nvPr>
        </p:nvSpPr>
        <p:spPr>
          <a:xfrm>
            <a:off x="628650" y="1456660"/>
            <a:ext cx="7886700" cy="4720303"/>
          </a:xfrm>
        </p:spPr>
        <p:txBody>
          <a:bodyPr/>
          <a:lstStyle/>
          <a:p>
            <a:pPr marL="342900" lvl="0" indent="-342900" eaLnBrk="0" fontAlgn="base" hangingPunct="0">
              <a:lnSpc>
                <a:spcPct val="100000"/>
              </a:lnSpc>
              <a:spcBef>
                <a:spcPct val="20000"/>
              </a:spcBef>
              <a:spcAft>
                <a:spcPct val="0"/>
              </a:spcAft>
              <a:defRPr/>
            </a:pPr>
            <a:r>
              <a:rPr lang="et-EE" sz="1600" kern="0" dirty="0">
                <a:solidFill>
                  <a:srgbClr val="000000"/>
                </a:solidFill>
                <a:latin typeface="Arial"/>
                <a:cs typeface="Arial"/>
              </a:rPr>
              <a:t>Projektitoetuse taotluste hindamiskriteeriumid</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Kriteerium ja selle osakaal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1. Projekti vastavus arengustrateegia ja meetme eesmärkidele 35%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2. Projekti mõju ettevõtte arengule 30%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3. Projekti teostatavus ja jätkusuutlikkus 25%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4. Taotleja jätkusuutlikkus  10%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Taotluste hindamisel kasutatakse skaalat 0-4 punkti. </a:t>
            </a:r>
          </a:p>
          <a:p>
            <a:pPr marL="0" lvl="0" indent="0" eaLnBrk="0" fontAlgn="base" hangingPunct="0">
              <a:lnSpc>
                <a:spcPct val="100000"/>
              </a:lnSpc>
              <a:spcBef>
                <a:spcPct val="20000"/>
              </a:spcBef>
              <a:spcAft>
                <a:spcPct val="0"/>
              </a:spcAft>
              <a:buNone/>
              <a:defRPr/>
            </a:pPr>
            <a:endParaRPr lang="et-EE" sz="1600" kern="0" dirty="0">
              <a:solidFill>
                <a:srgbClr val="000000"/>
              </a:solidFill>
              <a:latin typeface="Arial"/>
              <a:cs typeface="Arial"/>
            </a:endParaRP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Hindamiskomisjoni liikmete hinded iga hindamiskriteeriumi kohta kajastatakse ühtse aritmeetilise keskmisena, mis korrutatakse läbi kriteeriumi osakaaluga ning saadud tulemused summeeritakse koondhindeks. Hinnang taotlusele loetakse positiivseks, kui hindamisel antud koondhinne on vähemalt 2,5. Investeeringuga seotud projektide puhul võib hindamiskomisjon rakendada paikvaatlust. </a:t>
            </a:r>
          </a:p>
          <a:p>
            <a:endParaRPr lang="et-EE" dirty="0"/>
          </a:p>
        </p:txBody>
      </p:sp>
    </p:spTree>
    <p:extLst>
      <p:ext uri="{BB962C8B-B14F-4D97-AF65-F5344CB8AC3E}">
        <p14:creationId xmlns:p14="http://schemas.microsoft.com/office/powerpoint/2010/main" val="3764000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070269"/>
          </a:xfrm>
        </p:spPr>
        <p:txBody>
          <a:bodyPr/>
          <a:lstStyle/>
          <a:p>
            <a:r>
              <a:rPr lang="et-EE" altLang="et-EE" sz="2400" kern="0" dirty="0">
                <a:solidFill>
                  <a:srgbClr val="000000"/>
                </a:solidFill>
                <a:latin typeface="Arial"/>
                <a:cs typeface="Arial"/>
              </a:rPr>
              <a:t>Meede 2. Elukeskkonna 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2.1. </a:t>
            </a:r>
            <a:r>
              <a:rPr lang="et-EE" altLang="et-EE" sz="2400" kern="0" dirty="0">
                <a:solidFill>
                  <a:srgbClr val="000000"/>
                </a:solidFill>
                <a:latin typeface="Arial"/>
                <a:cs typeface="Arial"/>
                <a:hlinkClick r:id="rId2" action="ppaction://hlinkfile"/>
              </a:rPr>
              <a:t>Kogukondade ühisprojektid</a:t>
            </a:r>
            <a:endParaRPr lang="et-EE" dirty="0"/>
          </a:p>
        </p:txBody>
      </p:sp>
      <p:sp>
        <p:nvSpPr>
          <p:cNvPr id="3" name="Sisu kohatäide 2"/>
          <p:cNvSpPr>
            <a:spLocks noGrp="1"/>
          </p:cNvSpPr>
          <p:nvPr>
            <p:ph idx="1"/>
          </p:nvPr>
        </p:nvSpPr>
        <p:spPr>
          <a:xfrm>
            <a:off x="628650" y="1424763"/>
            <a:ext cx="7886700" cy="4752200"/>
          </a:xfrm>
        </p:spPr>
        <p:txBody>
          <a:bodyPr/>
          <a:lstStyle/>
          <a:p>
            <a:pPr marL="342900" lvl="0" indent="-342900" eaLnBrk="0" fontAlgn="base" hangingPunct="0">
              <a:lnSpc>
                <a:spcPct val="100000"/>
              </a:lnSpc>
              <a:spcBef>
                <a:spcPct val="20000"/>
              </a:spcBef>
              <a:spcAft>
                <a:spcPct val="0"/>
              </a:spcAft>
              <a:buFontTx/>
              <a:buChar char="•"/>
              <a:defRPr/>
            </a:pPr>
            <a:r>
              <a:rPr lang="et-EE" sz="1600" b="1" kern="0" dirty="0">
                <a:solidFill>
                  <a:srgbClr val="000000"/>
                </a:solidFill>
                <a:latin typeface="Arial"/>
                <a:cs typeface="Arial"/>
              </a:rPr>
              <a:t>Meetme eesmärk</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Kogukondade aktiivsus on suurenenud läbi ühistegevuse ja koostöö</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Tegevuspiirkonna eri piirkonnad on omanäolised ning pakuvad kohaspetsiifilisi tooteid ja teenuseid</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Noored on kogukonda kaasatud ning neile on loodud head eeldused omaalgatuse ja ettevõtlikkuse kasvuks</a:t>
            </a:r>
          </a:p>
          <a:p>
            <a:pPr marL="0" lvl="0" indent="0" eaLnBrk="0" fontAlgn="base" hangingPunct="0">
              <a:lnSpc>
                <a:spcPct val="100000"/>
              </a:lnSpc>
              <a:spcBef>
                <a:spcPct val="20000"/>
              </a:spcBef>
              <a:spcAft>
                <a:spcPct val="0"/>
              </a:spcAft>
              <a:buNone/>
              <a:defRPr/>
            </a:pPr>
            <a:endParaRPr lang="et-EE" sz="1600" kern="0" dirty="0">
              <a:solidFill>
                <a:srgbClr val="000000"/>
              </a:solidFill>
              <a:latin typeface="Arial"/>
              <a:cs typeface="Arial"/>
            </a:endParaRPr>
          </a:p>
          <a:p>
            <a:pPr marL="342900" lvl="0" indent="-342900" eaLnBrk="0" fontAlgn="base" hangingPunct="0">
              <a:lnSpc>
                <a:spcPct val="100000"/>
              </a:lnSpc>
              <a:spcBef>
                <a:spcPct val="20000"/>
              </a:spcBef>
              <a:spcAft>
                <a:spcPct val="0"/>
              </a:spcAft>
              <a:defRPr/>
            </a:pPr>
            <a:r>
              <a:rPr lang="et-EE" sz="1600" b="1" kern="0" dirty="0">
                <a:solidFill>
                  <a:srgbClr val="000000"/>
                </a:solidFill>
                <a:latin typeface="Arial"/>
                <a:cs typeface="Arial"/>
              </a:rPr>
              <a:t>Meetme rakendamise vajadus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Kogukonnateenuste väljatöötamiseks ja avalike teenuste delegeerimiseks on vajalik viia läbi omavalitsuste ja kogukondade ühiskoolitusi, suurendada teadlikkust kogukonnateenusest ning selgitada selle mõiste tähendust piirkondades. Vajalik on tõsta kodanikeühenduste motivatsiooni ning killustatuse ning koostöö puudumise vähendamiseks toetada koostööd sarnaste alade tegijate vahel läbi ühisürituste, koolituste, õppereiside. Soodustada olemasolevate investeeringute (külakeskuste, -platside, spordirajatiste jne) suuremat kasutust. </a:t>
            </a:r>
          </a:p>
          <a:p>
            <a:endParaRPr lang="et-EE" dirty="0"/>
          </a:p>
        </p:txBody>
      </p:sp>
    </p:spTree>
    <p:extLst>
      <p:ext uri="{BB962C8B-B14F-4D97-AF65-F5344CB8AC3E}">
        <p14:creationId xmlns:p14="http://schemas.microsoft.com/office/powerpoint/2010/main" val="2785512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1049004"/>
          </a:xfrm>
        </p:spPr>
        <p:txBody>
          <a:bodyPr/>
          <a:lstStyle/>
          <a:p>
            <a:r>
              <a:rPr lang="et-EE" altLang="et-EE" sz="2400" kern="0" dirty="0">
                <a:solidFill>
                  <a:srgbClr val="000000"/>
                </a:solidFill>
                <a:latin typeface="Arial"/>
                <a:cs typeface="Arial"/>
              </a:rPr>
              <a:t>Meede 2. Elukeskkonna 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2.1. Kogukondade ühisprojektid</a:t>
            </a:r>
            <a:endParaRPr lang="et-EE" dirty="0"/>
          </a:p>
        </p:txBody>
      </p:sp>
      <p:sp>
        <p:nvSpPr>
          <p:cNvPr id="3" name="Sisu kohatäide 2"/>
          <p:cNvSpPr>
            <a:spLocks noGrp="1"/>
          </p:cNvSpPr>
          <p:nvPr>
            <p:ph idx="1"/>
          </p:nvPr>
        </p:nvSpPr>
        <p:spPr>
          <a:xfrm>
            <a:off x="628650" y="1329069"/>
            <a:ext cx="7886700" cy="4847893"/>
          </a:xfrm>
        </p:spPr>
        <p:txBody>
          <a:bodyPr/>
          <a:lstStyle/>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Meetmest toetatakse järgmisi tegevusi:</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a:t>
            </a:r>
            <a:r>
              <a:rPr lang="et-EE" altLang="et-EE" sz="1600" b="1" kern="0" dirty="0">
                <a:solidFill>
                  <a:srgbClr val="000000"/>
                </a:solidFill>
                <a:latin typeface="Arial"/>
                <a:cs typeface="Arial"/>
              </a:rPr>
              <a:t>Looduslike eripärade </a:t>
            </a:r>
            <a:r>
              <a:rPr lang="et-EE" altLang="et-EE" sz="1600" kern="0" dirty="0">
                <a:solidFill>
                  <a:srgbClr val="000000"/>
                </a:solidFill>
                <a:latin typeface="Arial"/>
                <a:cs typeface="Arial"/>
              </a:rPr>
              <a:t>(voored, rabamaastik, järved sh looduskaitsealad) turistidele tutvustamine</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a:t>
            </a:r>
            <a:r>
              <a:rPr lang="et-EE" altLang="et-EE" sz="1600" b="1" kern="0" dirty="0">
                <a:solidFill>
                  <a:srgbClr val="000000"/>
                </a:solidFill>
                <a:latin typeface="Arial"/>
                <a:cs typeface="Arial"/>
              </a:rPr>
              <a:t>Piirkondlike ürituste </a:t>
            </a:r>
            <a:r>
              <a:rPr lang="et-EE" altLang="et-EE" sz="1600" kern="0" dirty="0">
                <a:solidFill>
                  <a:srgbClr val="000000"/>
                </a:solidFill>
                <a:latin typeface="Arial"/>
                <a:cs typeface="Arial"/>
              </a:rPr>
              <a:t>algatamine ja olemasolevate regulaarürituste </a:t>
            </a:r>
            <a:r>
              <a:rPr lang="et-EE" altLang="et-EE" sz="1600" b="1" kern="0" dirty="0">
                <a:solidFill>
                  <a:srgbClr val="000000"/>
                </a:solidFill>
                <a:latin typeface="Arial"/>
                <a:cs typeface="Arial"/>
              </a:rPr>
              <a:t>arendamine</a:t>
            </a:r>
            <a:r>
              <a:rPr lang="et-EE" altLang="et-EE" sz="1600" kern="0" dirty="0">
                <a:solidFill>
                  <a:srgbClr val="000000"/>
                </a:solidFill>
                <a:latin typeface="Arial"/>
                <a:cs typeface="Arial"/>
              </a:rPr>
              <a:t> (spordi-, tantsu- ja laulupäevad, rahvapeod jms), sh </a:t>
            </a:r>
            <a:r>
              <a:rPr lang="et-EE" altLang="et-EE" sz="1600" b="1" kern="0" dirty="0">
                <a:solidFill>
                  <a:srgbClr val="000000"/>
                </a:solidFill>
                <a:latin typeface="Arial"/>
                <a:cs typeface="Arial"/>
              </a:rPr>
              <a:t>piirkonnale omase kultuuripärandi</a:t>
            </a:r>
            <a:r>
              <a:rPr lang="et-EE" altLang="et-EE" sz="1600" kern="0" dirty="0">
                <a:solidFill>
                  <a:srgbClr val="000000"/>
                </a:solidFill>
                <a:latin typeface="Arial"/>
                <a:cs typeface="Arial"/>
              </a:rPr>
              <a:t> kasutamine erinevate sündmuste arendamisel ja </a:t>
            </a:r>
            <a:r>
              <a:rPr lang="et-EE" altLang="et-EE" sz="1600" kern="0" dirty="0" err="1">
                <a:solidFill>
                  <a:srgbClr val="000000"/>
                </a:solidFill>
                <a:latin typeface="Arial"/>
                <a:cs typeface="Arial"/>
              </a:rPr>
              <a:t>turundamisel</a:t>
            </a:r>
            <a:r>
              <a:rPr lang="et-EE" altLang="et-EE" sz="1600" kern="0" dirty="0">
                <a:solidFill>
                  <a:srgbClr val="000000"/>
                </a:solidFill>
                <a:latin typeface="Arial"/>
                <a:cs typeface="Arial"/>
              </a:rPr>
              <a:t> </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a:t>
            </a:r>
            <a:r>
              <a:rPr lang="et-EE" altLang="et-EE" sz="1600" b="1" kern="0" dirty="0">
                <a:solidFill>
                  <a:srgbClr val="000000"/>
                </a:solidFill>
                <a:latin typeface="Arial"/>
                <a:cs typeface="Arial"/>
              </a:rPr>
              <a:t>Valdkonnapõhine koostöö </a:t>
            </a:r>
            <a:r>
              <a:rPr lang="et-EE" altLang="et-EE" sz="1600" kern="0" dirty="0">
                <a:solidFill>
                  <a:srgbClr val="000000"/>
                </a:solidFill>
                <a:latin typeface="Arial"/>
                <a:cs typeface="Arial"/>
              </a:rPr>
              <a:t>ja kogemuste vahetamine ning ühistegevused </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Kogukondadele ja kogukonna </a:t>
            </a:r>
            <a:r>
              <a:rPr lang="et-EE" altLang="et-EE" sz="1600" b="1" kern="0" dirty="0">
                <a:solidFill>
                  <a:srgbClr val="000000"/>
                </a:solidFill>
                <a:latin typeface="Arial"/>
                <a:cs typeface="Arial"/>
              </a:rPr>
              <a:t>identiteedi hoidmisele </a:t>
            </a:r>
            <a:r>
              <a:rPr lang="et-EE" altLang="et-EE" sz="1600" kern="0" dirty="0">
                <a:solidFill>
                  <a:srgbClr val="000000"/>
                </a:solidFill>
                <a:latin typeface="Arial"/>
                <a:cs typeface="Arial"/>
              </a:rPr>
              <a:t>suunatud tegevused </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a:t>
            </a:r>
            <a:r>
              <a:rPr lang="et-EE" altLang="et-EE" sz="1600" b="1" kern="0" dirty="0">
                <a:solidFill>
                  <a:srgbClr val="000000"/>
                </a:solidFill>
                <a:latin typeface="Arial"/>
                <a:cs typeface="Arial"/>
              </a:rPr>
              <a:t>Noorte valdkonna  ühistegevused</a:t>
            </a:r>
          </a:p>
          <a:p>
            <a:pPr marL="0" lvl="0" indent="0" eaLnBrk="0" fontAlgn="base" hangingPunct="0">
              <a:lnSpc>
                <a:spcPct val="100000"/>
              </a:lnSpc>
              <a:spcBef>
                <a:spcPct val="20000"/>
              </a:spcBef>
              <a:spcAft>
                <a:spcPct val="0"/>
              </a:spcAft>
              <a:buNone/>
            </a:pPr>
            <a:endParaRPr lang="et-EE" altLang="et-EE" sz="1600" b="1" kern="0" dirty="0">
              <a:solidFill>
                <a:srgbClr val="000000"/>
              </a:solidFill>
              <a:latin typeface="Arial"/>
              <a:cs typeface="Arial"/>
            </a:endParaRPr>
          </a:p>
          <a:p>
            <a:pPr marL="0" lvl="0" indent="0" eaLnBrk="0" fontAlgn="base" hangingPunct="0">
              <a:lnSpc>
                <a:spcPct val="100000"/>
              </a:lnSpc>
              <a:spcBef>
                <a:spcPct val="20000"/>
              </a:spcBef>
              <a:spcAft>
                <a:spcPct val="0"/>
              </a:spcAft>
              <a:buNone/>
            </a:pPr>
            <a:r>
              <a:rPr lang="et-EE" altLang="et-EE" sz="1400" b="1" kern="0" dirty="0">
                <a:solidFill>
                  <a:srgbClr val="000000"/>
                </a:solidFill>
                <a:latin typeface="Arial"/>
                <a:cs typeface="Arial"/>
              </a:rPr>
              <a:t>a) Toetuse taotlemise eelduseks on vähemalt 2 osapoole ühistegevus. Koostööpartnerid peavad eelnevalt koostama 2-4-aastase tegevuskava.</a:t>
            </a:r>
          </a:p>
          <a:p>
            <a:pPr marL="0" lvl="0" indent="0" eaLnBrk="0" fontAlgn="base" hangingPunct="0">
              <a:lnSpc>
                <a:spcPct val="100000"/>
              </a:lnSpc>
              <a:spcBef>
                <a:spcPct val="20000"/>
              </a:spcBef>
              <a:spcAft>
                <a:spcPct val="0"/>
              </a:spcAft>
              <a:buNone/>
            </a:pPr>
            <a:r>
              <a:rPr lang="et-EE" altLang="et-EE" sz="1400" b="1" kern="0" dirty="0">
                <a:solidFill>
                  <a:srgbClr val="000000"/>
                </a:solidFill>
                <a:latin typeface="Arial"/>
                <a:cs typeface="Arial"/>
              </a:rPr>
              <a:t>b) Meede ei või sisaldada investeeringuid põhivarasse ja infrastruktuuri. Investeeringud väikevahenditesse võivad moodustada kuni 25% projekti abikõlbulikest kuludest.</a:t>
            </a:r>
          </a:p>
          <a:p>
            <a:pPr marL="0" lvl="0" indent="0" eaLnBrk="0" fontAlgn="base" hangingPunct="0">
              <a:lnSpc>
                <a:spcPct val="100000"/>
              </a:lnSpc>
              <a:spcBef>
                <a:spcPct val="20000"/>
              </a:spcBef>
              <a:spcAft>
                <a:spcPct val="0"/>
              </a:spcAft>
              <a:buNone/>
            </a:pPr>
            <a:r>
              <a:rPr lang="et-EE" altLang="et-EE" sz="1400" b="1" kern="0" dirty="0">
                <a:solidFill>
                  <a:srgbClr val="000000"/>
                </a:solidFill>
                <a:latin typeface="Arial"/>
                <a:cs typeface="Arial"/>
              </a:rPr>
              <a:t>c) Abikõlblikud on koostöö jooksvad kulud, sh projektijuhtimine kuni 20% eelarvest.</a:t>
            </a:r>
          </a:p>
          <a:p>
            <a:endParaRPr lang="et-EE" dirty="0"/>
          </a:p>
        </p:txBody>
      </p:sp>
    </p:spTree>
    <p:extLst>
      <p:ext uri="{BB962C8B-B14F-4D97-AF65-F5344CB8AC3E}">
        <p14:creationId xmlns:p14="http://schemas.microsoft.com/office/powerpoint/2010/main" val="477167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Ühiste kavatsuste kokkulepe</a:t>
            </a:r>
            <a:endParaRPr lang="et-EE" dirty="0"/>
          </a:p>
        </p:txBody>
      </p:sp>
      <p:sp>
        <p:nvSpPr>
          <p:cNvPr id="3" name="Sisu kohatäide 2"/>
          <p:cNvSpPr>
            <a:spLocks noGrp="1"/>
          </p:cNvSpPr>
          <p:nvPr>
            <p:ph idx="1"/>
          </p:nvPr>
        </p:nvSpPr>
        <p:spPr>
          <a:xfrm>
            <a:off x="628650" y="1605516"/>
            <a:ext cx="7886700" cy="4571447"/>
          </a:xfrm>
        </p:spPr>
        <p:txBody>
          <a:bodyPr/>
          <a:lstStyle/>
          <a:p>
            <a:pPr marL="0" lvl="0" indent="0" eaLnBrk="0" fontAlgn="base" hangingPunct="0">
              <a:lnSpc>
                <a:spcPct val="100000"/>
              </a:lnSpc>
              <a:spcBef>
                <a:spcPct val="20000"/>
              </a:spcBef>
              <a:spcAft>
                <a:spcPct val="0"/>
              </a:spcAft>
              <a:buNone/>
              <a:defRPr/>
            </a:pPr>
            <a:r>
              <a:rPr lang="et-EE" sz="1600" b="1" kern="0" dirty="0">
                <a:solidFill>
                  <a:srgbClr val="000000"/>
                </a:solidFill>
                <a:latin typeface="Arial"/>
                <a:cs typeface="Arial"/>
              </a:rPr>
              <a:t>(4) Projektitoetuse taotleja esitab ühisprojekti tegevuskavas järgmise teabe:</a:t>
            </a:r>
          </a:p>
          <a:p>
            <a:pPr marL="457200" lvl="0" indent="-457200" eaLnBrk="0" fontAlgn="base" hangingPunct="0">
              <a:lnSpc>
                <a:spcPct val="100000"/>
              </a:lnSpc>
              <a:spcBef>
                <a:spcPct val="20000"/>
              </a:spcBef>
              <a:spcAft>
                <a:spcPct val="0"/>
              </a:spcAft>
              <a:buFontTx/>
              <a:buAutoNum type="arabicParenR"/>
              <a:defRPr/>
            </a:pPr>
            <a:r>
              <a:rPr lang="et-EE" sz="1600" kern="0" dirty="0">
                <a:solidFill>
                  <a:srgbClr val="000000"/>
                </a:solidFill>
                <a:latin typeface="Arial"/>
                <a:cs typeface="Arial"/>
              </a:rPr>
              <a:t>ühisprojekti nimetus;</a:t>
            </a:r>
          </a:p>
          <a:p>
            <a:pPr marL="457200" lvl="0" indent="-457200" eaLnBrk="0" fontAlgn="base" hangingPunct="0">
              <a:lnSpc>
                <a:spcPct val="100000"/>
              </a:lnSpc>
              <a:spcBef>
                <a:spcPct val="20000"/>
              </a:spcBef>
              <a:spcAft>
                <a:spcPct val="0"/>
              </a:spcAft>
              <a:buFontTx/>
              <a:buAutoNum type="arabicParenR"/>
              <a:defRPr/>
            </a:pPr>
            <a:r>
              <a:rPr lang="fi-FI" sz="1600" kern="0" dirty="0" err="1">
                <a:solidFill>
                  <a:srgbClr val="000000"/>
                </a:solidFill>
                <a:latin typeface="Arial"/>
                <a:cs typeface="Arial"/>
              </a:rPr>
              <a:t>ühisprojekti</a:t>
            </a:r>
            <a:r>
              <a:rPr lang="fi-FI" sz="1600" kern="0" dirty="0">
                <a:solidFill>
                  <a:srgbClr val="000000"/>
                </a:solidFill>
                <a:latin typeface="Arial"/>
                <a:cs typeface="Arial"/>
              </a:rPr>
              <a:t> </a:t>
            </a:r>
            <a:r>
              <a:rPr lang="fi-FI" sz="1600" kern="0" dirty="0" err="1">
                <a:solidFill>
                  <a:srgbClr val="000000"/>
                </a:solidFill>
                <a:latin typeface="Arial"/>
                <a:cs typeface="Arial"/>
              </a:rPr>
              <a:t>eesmärkide</a:t>
            </a:r>
            <a:r>
              <a:rPr lang="fi-FI" sz="1600" kern="0" dirty="0">
                <a:solidFill>
                  <a:srgbClr val="000000"/>
                </a:solidFill>
                <a:latin typeface="Arial"/>
                <a:cs typeface="Arial"/>
              </a:rPr>
              <a:t> ja </a:t>
            </a:r>
            <a:r>
              <a:rPr lang="fi-FI" sz="1600" kern="0" dirty="0" err="1">
                <a:solidFill>
                  <a:srgbClr val="000000"/>
                </a:solidFill>
                <a:latin typeface="Arial"/>
                <a:cs typeface="Arial"/>
              </a:rPr>
              <a:t>tegevuste</a:t>
            </a:r>
            <a:r>
              <a:rPr lang="fi-FI" sz="1600" kern="0" dirty="0">
                <a:solidFill>
                  <a:srgbClr val="000000"/>
                </a:solidFill>
                <a:latin typeface="Arial"/>
                <a:cs typeface="Arial"/>
              </a:rPr>
              <a:t> </a:t>
            </a:r>
            <a:r>
              <a:rPr lang="fi-FI" sz="1600" kern="0" dirty="0" err="1">
                <a:solidFill>
                  <a:srgbClr val="000000"/>
                </a:solidFill>
                <a:latin typeface="Arial"/>
                <a:cs typeface="Arial"/>
              </a:rPr>
              <a:t>kirjeldus</a:t>
            </a:r>
            <a:r>
              <a:rPr lang="fi-FI" sz="1600" kern="0" dirty="0">
                <a:solidFill>
                  <a:srgbClr val="000000"/>
                </a:solidFill>
                <a:latin typeface="Arial"/>
                <a:cs typeface="Arial"/>
              </a:rPr>
              <a:t>;</a:t>
            </a:r>
            <a:endParaRPr lang="et-EE" sz="1600" kern="0" dirty="0">
              <a:solidFill>
                <a:srgbClr val="000000"/>
              </a:solidFill>
              <a:latin typeface="Arial"/>
              <a:cs typeface="Arial"/>
            </a:endParaRPr>
          </a:p>
          <a:p>
            <a:pPr marL="457200" lvl="0" indent="-457200" eaLnBrk="0" fontAlgn="base" hangingPunct="0">
              <a:lnSpc>
                <a:spcPct val="100000"/>
              </a:lnSpc>
              <a:spcBef>
                <a:spcPct val="20000"/>
              </a:spcBef>
              <a:spcAft>
                <a:spcPct val="0"/>
              </a:spcAft>
              <a:buFontTx/>
              <a:buAutoNum type="arabicParenR"/>
              <a:defRPr/>
            </a:pPr>
            <a:r>
              <a:rPr lang="fi-FI" sz="1600" kern="0" dirty="0" err="1">
                <a:solidFill>
                  <a:srgbClr val="000000"/>
                </a:solidFill>
                <a:latin typeface="Arial"/>
                <a:cs typeface="Arial"/>
              </a:rPr>
              <a:t>tegevuskava</a:t>
            </a:r>
            <a:r>
              <a:rPr lang="fi-FI" sz="1600" kern="0" dirty="0">
                <a:solidFill>
                  <a:srgbClr val="000000"/>
                </a:solidFill>
                <a:latin typeface="Arial"/>
                <a:cs typeface="Arial"/>
              </a:rPr>
              <a:t> </a:t>
            </a:r>
            <a:r>
              <a:rPr lang="fi-FI" sz="1600" kern="0" dirty="0" err="1">
                <a:solidFill>
                  <a:srgbClr val="000000"/>
                </a:solidFill>
                <a:latin typeface="Arial"/>
                <a:cs typeface="Arial"/>
              </a:rPr>
              <a:t>elluviimise</a:t>
            </a:r>
            <a:r>
              <a:rPr lang="fi-FI" sz="1600" kern="0" dirty="0">
                <a:solidFill>
                  <a:srgbClr val="000000"/>
                </a:solidFill>
                <a:latin typeface="Arial"/>
                <a:cs typeface="Arial"/>
              </a:rPr>
              <a:t> </a:t>
            </a:r>
            <a:r>
              <a:rPr lang="fi-FI" sz="1600" kern="0" dirty="0" err="1">
                <a:solidFill>
                  <a:srgbClr val="000000"/>
                </a:solidFill>
                <a:latin typeface="Arial"/>
                <a:cs typeface="Arial"/>
              </a:rPr>
              <a:t>periood</a:t>
            </a:r>
            <a:r>
              <a:rPr lang="fi-FI" sz="1600" kern="0" dirty="0">
                <a:solidFill>
                  <a:srgbClr val="000000"/>
                </a:solidFill>
                <a:latin typeface="Arial"/>
                <a:cs typeface="Arial"/>
              </a:rPr>
              <a:t> ja </a:t>
            </a:r>
            <a:r>
              <a:rPr lang="fi-FI" sz="1600" kern="0" dirty="0" err="1">
                <a:solidFill>
                  <a:srgbClr val="000000"/>
                </a:solidFill>
                <a:latin typeface="Arial"/>
                <a:cs typeface="Arial"/>
              </a:rPr>
              <a:t>ajakava</a:t>
            </a:r>
            <a:r>
              <a:rPr lang="fi-FI" sz="1600" kern="0" dirty="0">
                <a:solidFill>
                  <a:srgbClr val="000000"/>
                </a:solidFill>
                <a:latin typeface="Arial"/>
                <a:cs typeface="Arial"/>
              </a:rPr>
              <a:t>;</a:t>
            </a:r>
            <a:endParaRPr lang="et-EE" sz="1600" kern="0" dirty="0">
              <a:solidFill>
                <a:srgbClr val="000000"/>
              </a:solidFill>
              <a:latin typeface="Arial"/>
              <a:cs typeface="Arial"/>
            </a:endParaRPr>
          </a:p>
          <a:p>
            <a:pPr marL="457200" lvl="0" indent="-457200" eaLnBrk="0" fontAlgn="base" hangingPunct="0">
              <a:lnSpc>
                <a:spcPct val="100000"/>
              </a:lnSpc>
              <a:spcBef>
                <a:spcPct val="20000"/>
              </a:spcBef>
              <a:spcAft>
                <a:spcPct val="0"/>
              </a:spcAft>
              <a:buFontTx/>
              <a:buAutoNum type="arabicParenR"/>
              <a:defRPr/>
            </a:pPr>
            <a:r>
              <a:rPr lang="fi-FI" sz="1600" kern="0" dirty="0" err="1">
                <a:solidFill>
                  <a:srgbClr val="000000"/>
                </a:solidFill>
                <a:latin typeface="Arial"/>
                <a:cs typeface="Arial"/>
              </a:rPr>
              <a:t>ühisprojektis</a:t>
            </a:r>
            <a:r>
              <a:rPr lang="fi-FI" sz="1600" kern="0" dirty="0">
                <a:solidFill>
                  <a:srgbClr val="000000"/>
                </a:solidFill>
                <a:latin typeface="Arial"/>
                <a:cs typeface="Arial"/>
              </a:rPr>
              <a:t> </a:t>
            </a:r>
            <a:r>
              <a:rPr lang="fi-FI" sz="1600" kern="0" dirty="0" err="1">
                <a:solidFill>
                  <a:srgbClr val="000000"/>
                </a:solidFill>
                <a:latin typeface="Arial"/>
                <a:cs typeface="Arial"/>
              </a:rPr>
              <a:t>osaleva</a:t>
            </a:r>
            <a:r>
              <a:rPr lang="fi-FI" sz="1600" kern="0" dirty="0">
                <a:solidFill>
                  <a:srgbClr val="000000"/>
                </a:solidFill>
                <a:latin typeface="Arial"/>
                <a:cs typeface="Arial"/>
              </a:rPr>
              <a:t> partneri nimi, partneri </a:t>
            </a:r>
            <a:r>
              <a:rPr lang="fi-FI" sz="1600" kern="0" dirty="0" err="1">
                <a:solidFill>
                  <a:srgbClr val="000000"/>
                </a:solidFill>
                <a:latin typeface="Arial"/>
                <a:cs typeface="Arial"/>
              </a:rPr>
              <a:t>esindaja</a:t>
            </a:r>
            <a:r>
              <a:rPr lang="fi-FI" sz="1600" kern="0" dirty="0">
                <a:solidFill>
                  <a:srgbClr val="000000"/>
                </a:solidFill>
                <a:latin typeface="Arial"/>
                <a:cs typeface="Arial"/>
              </a:rPr>
              <a:t> nimi ja </a:t>
            </a:r>
            <a:r>
              <a:rPr lang="fi-FI" sz="1600" kern="0" dirty="0" err="1">
                <a:solidFill>
                  <a:srgbClr val="000000"/>
                </a:solidFill>
                <a:latin typeface="Arial"/>
                <a:cs typeface="Arial"/>
              </a:rPr>
              <a:t>nende</a:t>
            </a:r>
            <a:r>
              <a:rPr lang="fi-FI" sz="1600" kern="0" dirty="0">
                <a:solidFill>
                  <a:srgbClr val="000000"/>
                </a:solidFill>
                <a:latin typeface="Arial"/>
                <a:cs typeface="Arial"/>
              </a:rPr>
              <a:t> </a:t>
            </a:r>
            <a:r>
              <a:rPr lang="fi-FI" sz="1600" kern="0" dirty="0" err="1">
                <a:solidFill>
                  <a:srgbClr val="000000"/>
                </a:solidFill>
                <a:latin typeface="Arial"/>
                <a:cs typeface="Arial"/>
              </a:rPr>
              <a:t>kontaktandmed</a:t>
            </a:r>
            <a:r>
              <a:rPr lang="fi-FI" sz="1600" kern="0" dirty="0">
                <a:solidFill>
                  <a:srgbClr val="000000"/>
                </a:solidFill>
                <a:latin typeface="Arial"/>
                <a:cs typeface="Arial"/>
              </a:rPr>
              <a:t>;</a:t>
            </a:r>
            <a:endParaRPr lang="et-EE" sz="1600" kern="0" dirty="0">
              <a:solidFill>
                <a:srgbClr val="000000"/>
              </a:solidFill>
              <a:latin typeface="Arial"/>
              <a:cs typeface="Arial"/>
            </a:endParaRPr>
          </a:p>
          <a:p>
            <a:pPr marL="457200" lvl="0" indent="-457200" eaLnBrk="0" fontAlgn="base" hangingPunct="0">
              <a:lnSpc>
                <a:spcPct val="100000"/>
              </a:lnSpc>
              <a:spcBef>
                <a:spcPct val="20000"/>
              </a:spcBef>
              <a:spcAft>
                <a:spcPct val="0"/>
              </a:spcAft>
              <a:buFontTx/>
              <a:buAutoNum type="arabicParenR"/>
              <a:defRPr/>
            </a:pPr>
            <a:r>
              <a:rPr lang="et-EE" sz="1600" kern="0" dirty="0">
                <a:solidFill>
                  <a:srgbClr val="000000"/>
                </a:solidFill>
                <a:latin typeface="Arial"/>
                <a:cs typeface="Arial"/>
              </a:rPr>
              <a:t>ühisprojekti partnerite ülesannete kirjeldus</a:t>
            </a:r>
          </a:p>
          <a:p>
            <a:pPr marL="457200" lvl="0" indent="-457200" eaLnBrk="0" fontAlgn="base" hangingPunct="0">
              <a:lnSpc>
                <a:spcPct val="100000"/>
              </a:lnSpc>
              <a:spcBef>
                <a:spcPct val="20000"/>
              </a:spcBef>
              <a:spcAft>
                <a:spcPct val="0"/>
              </a:spcAft>
              <a:buFontTx/>
              <a:buAutoNum type="arabicParenR"/>
              <a:defRPr/>
            </a:pPr>
            <a:r>
              <a:rPr lang="et-EE" sz="1600" kern="0" dirty="0">
                <a:solidFill>
                  <a:srgbClr val="000000"/>
                </a:solidFill>
                <a:latin typeface="Arial"/>
                <a:cs typeface="Arial"/>
              </a:rPr>
              <a:t>eeldatavate tulemuste kirjeldus, sealhulgas ühisprojekti laiemast mõjust tegevuspiirkonnale;</a:t>
            </a:r>
          </a:p>
          <a:p>
            <a:pPr marL="457200" lvl="0" indent="-457200" eaLnBrk="0" fontAlgn="base" hangingPunct="0">
              <a:lnSpc>
                <a:spcPct val="100000"/>
              </a:lnSpc>
              <a:spcBef>
                <a:spcPct val="20000"/>
              </a:spcBef>
              <a:spcAft>
                <a:spcPct val="0"/>
              </a:spcAft>
              <a:buFontTx/>
              <a:buAutoNum type="arabicParenR"/>
              <a:defRPr/>
            </a:pPr>
            <a:r>
              <a:rPr lang="et-EE" sz="1600" kern="0" dirty="0">
                <a:solidFill>
                  <a:srgbClr val="000000"/>
                </a:solidFill>
                <a:latin typeface="Arial"/>
                <a:cs typeface="Arial"/>
              </a:rPr>
              <a:t>ühisprojekti raames elluviidavate tegevuste kavandatav eelarve;</a:t>
            </a:r>
          </a:p>
          <a:p>
            <a:pPr marL="457200" lvl="0" indent="-457200" eaLnBrk="0" fontAlgn="base" hangingPunct="0">
              <a:lnSpc>
                <a:spcPct val="100000"/>
              </a:lnSpc>
              <a:spcBef>
                <a:spcPct val="20000"/>
              </a:spcBef>
              <a:spcAft>
                <a:spcPct val="0"/>
              </a:spcAft>
              <a:buFontTx/>
              <a:buAutoNum type="arabicParenR"/>
              <a:defRPr/>
            </a:pPr>
            <a:r>
              <a:rPr lang="fi-FI" sz="1600" kern="0" dirty="0" err="1">
                <a:solidFill>
                  <a:srgbClr val="000000"/>
                </a:solidFill>
                <a:latin typeface="Arial"/>
                <a:cs typeface="Arial"/>
              </a:rPr>
              <a:t>ühisprojektis</a:t>
            </a:r>
            <a:r>
              <a:rPr lang="fi-FI" sz="1600" kern="0" dirty="0">
                <a:solidFill>
                  <a:srgbClr val="000000"/>
                </a:solidFill>
                <a:latin typeface="Arial"/>
                <a:cs typeface="Arial"/>
              </a:rPr>
              <a:t> </a:t>
            </a:r>
            <a:r>
              <a:rPr lang="fi-FI" sz="1600" kern="0" dirty="0" err="1">
                <a:solidFill>
                  <a:srgbClr val="000000"/>
                </a:solidFill>
                <a:latin typeface="Arial"/>
                <a:cs typeface="Arial"/>
              </a:rPr>
              <a:t>osaleva</a:t>
            </a:r>
            <a:r>
              <a:rPr lang="fi-FI" sz="1600" kern="0" dirty="0">
                <a:solidFill>
                  <a:srgbClr val="000000"/>
                </a:solidFill>
                <a:latin typeface="Arial"/>
                <a:cs typeface="Arial"/>
              </a:rPr>
              <a:t> </a:t>
            </a:r>
            <a:r>
              <a:rPr lang="fi-FI" sz="1600" kern="0" dirty="0" err="1">
                <a:solidFill>
                  <a:srgbClr val="000000"/>
                </a:solidFill>
                <a:latin typeface="Arial"/>
                <a:cs typeface="Arial"/>
              </a:rPr>
              <a:t>projektitoetuse</a:t>
            </a:r>
            <a:r>
              <a:rPr lang="fi-FI" sz="1600" kern="0" dirty="0">
                <a:solidFill>
                  <a:srgbClr val="000000"/>
                </a:solidFill>
                <a:latin typeface="Arial"/>
                <a:cs typeface="Arial"/>
              </a:rPr>
              <a:t> </a:t>
            </a:r>
            <a:r>
              <a:rPr lang="fi-FI" sz="1600" kern="0" dirty="0" err="1">
                <a:solidFill>
                  <a:srgbClr val="000000"/>
                </a:solidFill>
                <a:latin typeface="Arial"/>
                <a:cs typeface="Arial"/>
              </a:rPr>
              <a:t>taotleja</a:t>
            </a:r>
            <a:r>
              <a:rPr lang="fi-FI" sz="1600" kern="0" dirty="0">
                <a:solidFill>
                  <a:srgbClr val="000000"/>
                </a:solidFill>
                <a:latin typeface="Arial"/>
                <a:cs typeface="Arial"/>
              </a:rPr>
              <a:t> ja partneri </a:t>
            </a:r>
            <a:r>
              <a:rPr lang="fi-FI" sz="1600" kern="0" dirty="0" err="1">
                <a:solidFill>
                  <a:srgbClr val="000000"/>
                </a:solidFill>
                <a:latin typeface="Arial"/>
                <a:cs typeface="Arial"/>
              </a:rPr>
              <a:t>allkirjad</a:t>
            </a:r>
            <a:r>
              <a:rPr lang="fi-FI" sz="1600" kern="0" dirty="0">
                <a:solidFill>
                  <a:srgbClr val="000000"/>
                </a:solidFill>
                <a:latin typeface="Arial"/>
                <a:cs typeface="Arial"/>
              </a:rPr>
              <a:t>.</a:t>
            </a:r>
            <a:endParaRPr lang="et-EE" sz="1600" kern="0" dirty="0">
              <a:solidFill>
                <a:srgbClr val="000000"/>
              </a:solidFill>
              <a:latin typeface="Arial"/>
              <a:cs typeface="Arial"/>
            </a:endParaRPr>
          </a:p>
          <a:p>
            <a:pPr marL="0" lvl="0" indent="0" eaLnBrk="0" fontAlgn="base" hangingPunct="0">
              <a:lnSpc>
                <a:spcPct val="100000"/>
              </a:lnSpc>
              <a:spcBef>
                <a:spcPct val="20000"/>
              </a:spcBef>
              <a:spcAft>
                <a:spcPct val="0"/>
              </a:spcAft>
              <a:buNone/>
              <a:defRPr/>
            </a:pPr>
            <a:endParaRPr lang="et-EE" sz="1600" kern="0" dirty="0">
              <a:solidFill>
                <a:srgbClr val="000000"/>
              </a:solidFill>
              <a:latin typeface="Arial"/>
              <a:cs typeface="Arial"/>
            </a:endParaRPr>
          </a:p>
          <a:p>
            <a:endParaRPr lang="et-EE" dirty="0"/>
          </a:p>
        </p:txBody>
      </p:sp>
    </p:spTree>
    <p:extLst>
      <p:ext uri="{BB962C8B-B14F-4D97-AF65-F5344CB8AC3E}">
        <p14:creationId xmlns:p14="http://schemas.microsoft.com/office/powerpoint/2010/main" val="500028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2. Elukeskkonna 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2.1. Kogukondade ühisprojektid</a:t>
            </a:r>
            <a:endParaRPr lang="et-EE" dirty="0"/>
          </a:p>
        </p:txBody>
      </p:sp>
      <p:sp>
        <p:nvSpPr>
          <p:cNvPr id="3" name="Sisu kohatäide 2"/>
          <p:cNvSpPr>
            <a:spLocks noGrp="1"/>
          </p:cNvSpPr>
          <p:nvPr>
            <p:ph idx="1"/>
          </p:nvPr>
        </p:nvSpPr>
        <p:spPr>
          <a:xfrm>
            <a:off x="628650" y="1637414"/>
            <a:ext cx="7886700" cy="4539549"/>
          </a:xfrm>
        </p:spPr>
        <p:txBody>
          <a:bodyPr>
            <a:normAutofit/>
          </a:bodyPr>
          <a:lstStyle/>
          <a:p>
            <a:pPr marL="0" lvl="0" indent="0">
              <a:lnSpc>
                <a:spcPct val="100000"/>
              </a:lnSpc>
              <a:spcBef>
                <a:spcPts val="0"/>
              </a:spcBef>
              <a:buNone/>
            </a:pPr>
            <a:r>
              <a:rPr lang="et-EE" sz="1600" dirty="0">
                <a:solidFill>
                  <a:srgbClr val="000000"/>
                </a:solidFill>
                <a:latin typeface="Arial"/>
                <a:ea typeface="Times New Roman"/>
                <a:cs typeface="Arial"/>
              </a:rPr>
              <a:t>Taotlejaks võivad olla Jõgevamaa Koostöökoja tegevuspiirkonnas tegutsevad:</a:t>
            </a:r>
          </a:p>
          <a:p>
            <a:pPr marL="342900" lvl="0" indent="-342900">
              <a:lnSpc>
                <a:spcPct val="115000"/>
              </a:lnSpc>
              <a:spcBef>
                <a:spcPts val="0"/>
              </a:spcBef>
              <a:buFont typeface="Symbol"/>
              <a:buChar char=""/>
            </a:pPr>
            <a:r>
              <a:rPr lang="et-EE" sz="1600" dirty="0">
                <a:solidFill>
                  <a:srgbClr val="000000"/>
                </a:solidFill>
                <a:latin typeface="Arial"/>
                <a:ea typeface="Times New Roman"/>
                <a:cs typeface="Arial"/>
              </a:rPr>
              <a:t>mittetulundusühingud</a:t>
            </a:r>
          </a:p>
          <a:p>
            <a:pPr marL="342900" lvl="0" indent="-342900">
              <a:lnSpc>
                <a:spcPct val="115000"/>
              </a:lnSpc>
              <a:spcBef>
                <a:spcPts val="0"/>
              </a:spcBef>
              <a:buFont typeface="Symbol"/>
              <a:buChar char=""/>
            </a:pPr>
            <a:r>
              <a:rPr lang="et-EE" sz="1600" dirty="0">
                <a:solidFill>
                  <a:srgbClr val="000000"/>
                </a:solidFill>
                <a:latin typeface="Arial"/>
                <a:ea typeface="Times New Roman"/>
                <a:cs typeface="Arial"/>
              </a:rPr>
              <a:t>sihtasutused, </a:t>
            </a:r>
          </a:p>
          <a:p>
            <a:pPr marL="342900" lvl="0" indent="-342900">
              <a:lnSpc>
                <a:spcPct val="115000"/>
              </a:lnSpc>
              <a:spcBef>
                <a:spcPts val="0"/>
              </a:spcBef>
              <a:buFont typeface="Symbol"/>
              <a:buChar char=""/>
            </a:pPr>
            <a:r>
              <a:rPr lang="et-EE" sz="1600" dirty="0">
                <a:solidFill>
                  <a:srgbClr val="000000"/>
                </a:solidFill>
                <a:latin typeface="Arial"/>
                <a:ea typeface="Times New Roman"/>
                <a:cs typeface="Arial"/>
              </a:rPr>
              <a:t>kohalikud omavalitsused </a:t>
            </a:r>
          </a:p>
          <a:p>
            <a:pPr marL="342900" lvl="0" indent="-342900">
              <a:lnSpc>
                <a:spcPct val="115000"/>
              </a:lnSpc>
              <a:spcBef>
                <a:spcPts val="0"/>
              </a:spcBef>
              <a:buFont typeface="Symbol"/>
              <a:buChar char=""/>
            </a:pPr>
            <a:r>
              <a:rPr lang="et-EE" sz="1600" dirty="0">
                <a:solidFill>
                  <a:srgbClr val="000000"/>
                </a:solidFill>
                <a:latin typeface="Arial"/>
                <a:ea typeface="Times New Roman"/>
                <a:cs typeface="Arial"/>
              </a:rPr>
              <a:t>ettevõtjad</a:t>
            </a:r>
          </a:p>
          <a:p>
            <a:pPr marL="0" lvl="0" indent="0">
              <a:lnSpc>
                <a:spcPct val="115000"/>
              </a:lnSpc>
              <a:spcBef>
                <a:spcPts val="0"/>
              </a:spcBef>
              <a:buNone/>
            </a:pPr>
            <a:r>
              <a:rPr lang="et-EE" sz="1600" dirty="0">
                <a:solidFill>
                  <a:srgbClr val="000000"/>
                </a:solidFill>
                <a:latin typeface="Arial"/>
                <a:ea typeface="Times New Roman"/>
                <a:cs typeface="Arial"/>
              </a:rPr>
              <a:t>Toetuse </a:t>
            </a:r>
            <a:r>
              <a:rPr lang="et-EE" sz="1600" b="1" dirty="0">
                <a:solidFill>
                  <a:srgbClr val="000000"/>
                </a:solidFill>
                <a:latin typeface="Arial"/>
                <a:ea typeface="Times New Roman"/>
                <a:cs typeface="Arial"/>
              </a:rPr>
              <a:t>min summa on 1 000 eurot ja </a:t>
            </a:r>
            <a:r>
              <a:rPr lang="et-EE" sz="1600" b="1" dirty="0" err="1">
                <a:solidFill>
                  <a:srgbClr val="000000"/>
                </a:solidFill>
                <a:latin typeface="Arial"/>
                <a:ea typeface="Times New Roman"/>
                <a:cs typeface="Arial"/>
              </a:rPr>
              <a:t>max</a:t>
            </a:r>
            <a:r>
              <a:rPr lang="et-EE" sz="1600" b="1" dirty="0">
                <a:solidFill>
                  <a:srgbClr val="000000"/>
                </a:solidFill>
                <a:latin typeface="Arial"/>
                <a:ea typeface="Times New Roman"/>
                <a:cs typeface="Arial"/>
              </a:rPr>
              <a:t> </a:t>
            </a:r>
            <a:r>
              <a:rPr lang="nn-NO" sz="1600" b="1" dirty="0">
                <a:solidFill>
                  <a:srgbClr val="000000"/>
                </a:solidFill>
                <a:latin typeface="Arial"/>
                <a:ea typeface="Times New Roman"/>
                <a:cs typeface="Arial"/>
              </a:rPr>
              <a:t> 1</a:t>
            </a:r>
            <a:r>
              <a:rPr lang="et-EE" sz="1600" b="1" dirty="0">
                <a:solidFill>
                  <a:srgbClr val="000000"/>
                </a:solidFill>
                <a:latin typeface="Arial"/>
                <a:ea typeface="Times New Roman"/>
                <a:cs typeface="Arial"/>
              </a:rPr>
              <a:t>5</a:t>
            </a:r>
            <a:r>
              <a:rPr lang="nn-NO" sz="1600" b="1" dirty="0">
                <a:solidFill>
                  <a:srgbClr val="000000"/>
                </a:solidFill>
                <a:latin typeface="Arial"/>
                <a:ea typeface="Times New Roman"/>
                <a:cs typeface="Arial"/>
              </a:rPr>
              <a:t> 000 eurot. </a:t>
            </a:r>
            <a:endParaRPr lang="et-EE" sz="1600" b="1" dirty="0">
              <a:solidFill>
                <a:srgbClr val="000000"/>
              </a:solidFill>
              <a:latin typeface="Arial"/>
              <a:ea typeface="Times New Roman"/>
              <a:cs typeface="Arial"/>
            </a:endParaRPr>
          </a:p>
          <a:p>
            <a:pPr marL="0" lvl="0" indent="0">
              <a:lnSpc>
                <a:spcPct val="115000"/>
              </a:lnSpc>
              <a:spcBef>
                <a:spcPts val="0"/>
              </a:spcBef>
              <a:buNone/>
            </a:pPr>
            <a:endParaRPr lang="et-EE" sz="1600" dirty="0">
              <a:solidFill>
                <a:srgbClr val="000000"/>
              </a:solidFill>
              <a:latin typeface="Arial"/>
              <a:ea typeface="Times New Roman"/>
              <a:cs typeface="Arial"/>
            </a:endParaRPr>
          </a:p>
          <a:p>
            <a:pPr marL="0" lvl="0" indent="0">
              <a:lnSpc>
                <a:spcPct val="115000"/>
              </a:lnSpc>
              <a:spcBef>
                <a:spcPts val="0"/>
              </a:spcBef>
              <a:buNone/>
            </a:pPr>
            <a:r>
              <a:rPr lang="et-EE" sz="1600" dirty="0">
                <a:solidFill>
                  <a:srgbClr val="000000"/>
                </a:solidFill>
                <a:latin typeface="Arial"/>
                <a:ea typeface="Times New Roman"/>
                <a:cs typeface="Arial"/>
              </a:rPr>
              <a:t>Toetuse määr on:</a:t>
            </a:r>
          </a:p>
          <a:p>
            <a:pPr marL="0" lvl="0" indent="0">
              <a:lnSpc>
                <a:spcPct val="115000"/>
              </a:lnSpc>
              <a:spcBef>
                <a:spcPts val="0"/>
              </a:spcBef>
              <a:buNone/>
            </a:pPr>
            <a:r>
              <a:rPr lang="et-EE" sz="1600" dirty="0">
                <a:solidFill>
                  <a:srgbClr val="000000"/>
                </a:solidFill>
                <a:latin typeface="Arial"/>
                <a:ea typeface="Times New Roman"/>
                <a:cs typeface="Arial"/>
              </a:rPr>
              <a:t>a) MTÜ/ SA ja KOV kuni 90% abikõlblikest tegevustest, b) ettevõtetel kuni 60% abikõlblikest tegevustest, c) MTÜ/SA ja KOVidel kuni 60 protsenti toetatava tegevuse või investeeringu abikõlblikest kuludest, kui projektis kavandatud tegevus on suunatud ettevõtluse arendamiseks. </a:t>
            </a:r>
          </a:p>
          <a:p>
            <a:pPr marL="0" lvl="0" indent="0">
              <a:lnSpc>
                <a:spcPct val="115000"/>
              </a:lnSpc>
              <a:spcBef>
                <a:spcPts val="0"/>
              </a:spcBef>
              <a:buNone/>
            </a:pPr>
            <a:r>
              <a:rPr lang="et-EE" sz="1600" dirty="0">
                <a:solidFill>
                  <a:srgbClr val="000000"/>
                </a:solidFill>
                <a:latin typeface="Arial"/>
                <a:ea typeface="Times New Roman"/>
                <a:cs typeface="Arial"/>
              </a:rPr>
              <a:t>Asjakohast teemat käsitleb EL määrus 1305/2013 artikkel 35.</a:t>
            </a:r>
          </a:p>
          <a:p>
            <a:endParaRPr lang="et-EE" sz="1600" dirty="0"/>
          </a:p>
        </p:txBody>
      </p:sp>
    </p:spTree>
    <p:extLst>
      <p:ext uri="{BB962C8B-B14F-4D97-AF65-F5344CB8AC3E}">
        <p14:creationId xmlns:p14="http://schemas.microsoft.com/office/powerpoint/2010/main" val="995148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altLang="et-EE" sz="3200" b="1" dirty="0"/>
              <a:t>Meede 1. Ettevõtlusmeede</a:t>
            </a:r>
            <a:br>
              <a:rPr lang="et-EE" altLang="et-EE" sz="3200" b="1" dirty="0"/>
            </a:br>
            <a:r>
              <a:rPr lang="et-EE" altLang="et-EE" sz="3200" b="1" dirty="0"/>
              <a:t>alameede 1.1. </a:t>
            </a:r>
            <a:r>
              <a:rPr lang="et-EE" altLang="et-EE" sz="3200" b="1" dirty="0">
                <a:hlinkClick r:id="rId2" action="ppaction://hlinkfile"/>
              </a:rPr>
              <a:t>Ettevõtluse ühisprojektid</a:t>
            </a:r>
            <a:endParaRPr lang="et-EE" sz="3200" b="1" dirty="0"/>
          </a:p>
        </p:txBody>
      </p:sp>
      <p:sp>
        <p:nvSpPr>
          <p:cNvPr id="3" name="Sisu kohatäide 2"/>
          <p:cNvSpPr>
            <a:spLocks noGrp="1"/>
          </p:cNvSpPr>
          <p:nvPr>
            <p:ph idx="1"/>
          </p:nvPr>
        </p:nvSpPr>
        <p:spPr>
          <a:xfrm>
            <a:off x="361507" y="1687132"/>
            <a:ext cx="8537943" cy="4489831"/>
          </a:xfrm>
        </p:spPr>
        <p:txBody>
          <a:bodyPr>
            <a:normAutofit fontScale="92500" lnSpcReduction="10000"/>
          </a:bodyPr>
          <a:lstStyle/>
          <a:p>
            <a:pPr>
              <a:defRPr/>
            </a:pPr>
            <a:r>
              <a:rPr lang="et-EE" sz="2600" dirty="0"/>
              <a:t>Meetme eesmärk</a:t>
            </a:r>
          </a:p>
          <a:p>
            <a:pPr>
              <a:buFontTx/>
              <a:buChar char="-"/>
              <a:defRPr/>
            </a:pPr>
            <a:r>
              <a:rPr lang="et-EE" sz="2600" dirty="0"/>
              <a:t>Toimiv ettevõtjate vaheline koostöö turunduse ja tootearenduse valdkonnas</a:t>
            </a:r>
          </a:p>
          <a:p>
            <a:pPr>
              <a:buFontTx/>
              <a:buChar char="-"/>
              <a:defRPr/>
            </a:pPr>
            <a:r>
              <a:rPr lang="et-EE" sz="2600" dirty="0"/>
              <a:t>Ettevõtete konkurentsivõime on tõusnud</a:t>
            </a:r>
          </a:p>
          <a:p>
            <a:pPr>
              <a:defRPr/>
            </a:pPr>
            <a:r>
              <a:rPr lang="et-EE" sz="2600" dirty="0" smtClean="0"/>
              <a:t>Meetme </a:t>
            </a:r>
            <a:r>
              <a:rPr lang="et-EE" sz="2600" dirty="0"/>
              <a:t>rakendamise vajadus </a:t>
            </a:r>
          </a:p>
          <a:p>
            <a:pPr marL="0" indent="0">
              <a:buFontTx/>
              <a:buNone/>
              <a:defRPr/>
            </a:pPr>
            <a:r>
              <a:rPr lang="et-EE" sz="2600" dirty="0" smtClean="0"/>
              <a:t>Vajalik </a:t>
            </a:r>
            <a:r>
              <a:rPr lang="et-EE" sz="2600" dirty="0"/>
              <a:t>on toetada ettevõtjate koostöövõrgustike loomist ja arendamist ühise tootearenduse ja turunduse eesmärgil. Kvalifitseeritud tööjõu puuduse vähendamiseks toetada koostööd ettevõtjate, üldhariduskoolide ning maakonna kutseõppeasutuste ja teadusasutuste vahel. Vaja on toetada ka ettevõtluse tugisüsteeme, sh ettevõtlusalade ja –inkubaatorite loomist ning </a:t>
            </a:r>
            <a:r>
              <a:rPr lang="et-EE" sz="2600" dirty="0" err="1"/>
              <a:t>klastrite</a:t>
            </a:r>
            <a:r>
              <a:rPr lang="et-EE" sz="2600" dirty="0"/>
              <a:t> tegevust.</a:t>
            </a:r>
          </a:p>
          <a:p>
            <a:endParaRPr lang="et-EE" dirty="0"/>
          </a:p>
        </p:txBody>
      </p:sp>
    </p:spTree>
    <p:extLst>
      <p:ext uri="{BB962C8B-B14F-4D97-AF65-F5344CB8AC3E}">
        <p14:creationId xmlns:p14="http://schemas.microsoft.com/office/powerpoint/2010/main" val="439160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2. Elukeskkonna 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2.1.3 Kogukondade ühisprojektid</a:t>
            </a:r>
            <a:endParaRPr lang="et-EE" dirty="0"/>
          </a:p>
        </p:txBody>
      </p:sp>
      <p:sp>
        <p:nvSpPr>
          <p:cNvPr id="3" name="Sisu kohatäide 2"/>
          <p:cNvSpPr>
            <a:spLocks noGrp="1"/>
          </p:cNvSpPr>
          <p:nvPr>
            <p:ph idx="1"/>
          </p:nvPr>
        </p:nvSpPr>
        <p:spPr/>
        <p:txBody>
          <a:bodyPr/>
          <a:lstStyle/>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Kohaliku tegevusgrupi nõuded projektitoetuse taotlejale ja toetuse saajale (sh. dokumendid, mida peab projektitoetuse taotleja esitama taotluse esitamisel)</a:t>
            </a:r>
          </a:p>
          <a:p>
            <a:pPr marL="0" lvl="0" indent="0" eaLnBrk="0" fontAlgn="base" hangingPunct="0">
              <a:lnSpc>
                <a:spcPct val="100000"/>
              </a:lnSpc>
              <a:spcBef>
                <a:spcPct val="20000"/>
              </a:spcBef>
              <a:spcAft>
                <a:spcPct val="0"/>
              </a:spcAft>
              <a:buNone/>
              <a:defRPr/>
            </a:pPr>
            <a:endParaRPr lang="et-EE" sz="1600" kern="0" dirty="0">
              <a:solidFill>
                <a:srgbClr val="000000"/>
              </a:solidFill>
              <a:latin typeface="Arial"/>
              <a:cs typeface="Arial"/>
            </a:endParaRP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 Tegevuse puhul üle 5000 euro käibemaksuta kolm võrreldavat hinnapakkumust ja hinnavõrdlustabel.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Tegevuse puhul 1000 kuni 5000 eurot km-ta üks pakkumus tegevuse kohta.</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 Investeeringu või tegevuse puhul alla 1000 euro käibemaksuta </a:t>
            </a:r>
            <a:r>
              <a:rPr lang="et-EE" sz="1600" b="1" kern="0" dirty="0">
                <a:solidFill>
                  <a:srgbClr val="000000"/>
                </a:solidFill>
                <a:latin typeface="Arial"/>
                <a:cs typeface="Arial"/>
              </a:rPr>
              <a:t>detailne eelarve </a:t>
            </a:r>
            <a:r>
              <a:rPr lang="et-EE" sz="1600" kern="0" dirty="0">
                <a:solidFill>
                  <a:srgbClr val="000000"/>
                </a:solidFill>
                <a:latin typeface="Arial"/>
                <a:cs typeface="Arial"/>
              </a:rPr>
              <a:t>ja </a:t>
            </a:r>
            <a:r>
              <a:rPr lang="et-EE" sz="1600" b="1" kern="0" dirty="0">
                <a:solidFill>
                  <a:srgbClr val="000000"/>
                </a:solidFill>
                <a:latin typeface="Arial"/>
                <a:cs typeface="Arial"/>
              </a:rPr>
              <a:t>võimalusel hinnapakkumused </a:t>
            </a:r>
            <a:r>
              <a:rPr lang="et-EE" sz="1600" kern="0" dirty="0">
                <a:solidFill>
                  <a:srgbClr val="000000"/>
                </a:solidFill>
                <a:latin typeface="Arial"/>
                <a:cs typeface="Arial"/>
              </a:rPr>
              <a:t>või</a:t>
            </a:r>
            <a:r>
              <a:rPr lang="et-EE" sz="1600" b="1" kern="0" dirty="0">
                <a:solidFill>
                  <a:srgbClr val="000000"/>
                </a:solidFill>
                <a:latin typeface="Arial"/>
                <a:cs typeface="Arial"/>
              </a:rPr>
              <a:t> viited tegevuse maksumusele</a:t>
            </a:r>
            <a:r>
              <a:rPr lang="et-EE" sz="1600" kern="0" dirty="0">
                <a:solidFill>
                  <a:srgbClr val="000000"/>
                </a:solidFill>
                <a:latin typeface="Arial"/>
                <a:cs typeface="Arial"/>
              </a:rPr>
              <a:t>.</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 </a:t>
            </a:r>
            <a:r>
              <a:rPr lang="et-EE" sz="1600" b="1" kern="0" dirty="0">
                <a:solidFill>
                  <a:srgbClr val="000000"/>
                </a:solidFill>
                <a:latin typeface="Arial"/>
                <a:cs typeface="Arial"/>
              </a:rPr>
              <a:t>Organisatsiooni tutvustus</a:t>
            </a:r>
            <a:r>
              <a:rPr lang="et-EE" sz="1600" kern="0" dirty="0">
                <a:solidFill>
                  <a:srgbClr val="000000"/>
                </a:solidFill>
                <a:latin typeface="Arial"/>
                <a:cs typeface="Arial"/>
              </a:rPr>
              <a:t> ja </a:t>
            </a:r>
            <a:r>
              <a:rPr lang="et-EE" sz="1600" b="1" kern="0" dirty="0">
                <a:solidFill>
                  <a:srgbClr val="000000"/>
                </a:solidFill>
                <a:latin typeface="Arial"/>
                <a:cs typeface="Arial"/>
              </a:rPr>
              <a:t>projektijuhi CV </a:t>
            </a:r>
            <a:r>
              <a:rPr lang="et-EE" sz="1600" kern="0" dirty="0">
                <a:solidFill>
                  <a:srgbClr val="000000"/>
                </a:solidFill>
                <a:latin typeface="Arial"/>
                <a:cs typeface="Arial"/>
              </a:rPr>
              <a:t>koostöökoja poolt ettevalmistatud vormistatud blanketil.</a:t>
            </a:r>
          </a:p>
          <a:p>
            <a:endParaRPr lang="et-EE" dirty="0"/>
          </a:p>
        </p:txBody>
      </p:sp>
    </p:spTree>
    <p:extLst>
      <p:ext uri="{BB962C8B-B14F-4D97-AF65-F5344CB8AC3E}">
        <p14:creationId xmlns:p14="http://schemas.microsoft.com/office/powerpoint/2010/main" val="1805894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2. Elukeskkonna 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2.1.3 Kogukondade ühisprojektid</a:t>
            </a:r>
            <a:endParaRPr lang="et-EE" dirty="0"/>
          </a:p>
        </p:txBody>
      </p:sp>
      <p:sp>
        <p:nvSpPr>
          <p:cNvPr id="3" name="Sisu kohatäide 2"/>
          <p:cNvSpPr>
            <a:spLocks noGrp="1"/>
          </p:cNvSpPr>
          <p:nvPr>
            <p:ph idx="1"/>
          </p:nvPr>
        </p:nvSpPr>
        <p:spPr/>
        <p:txBody>
          <a:bodyPr/>
          <a:lstStyle/>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Meetme hindamiskriteerium: </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1. Projekti vastavus arengustrateegia ja meetme eesmärkidele 35% </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2. Projekti mõju piirkonna arengule 20%. </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3. Projekti teostatavus ja jätkusuutlikkus 30% </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4. Kaasatus 5% </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5. Taotleja jätkusuutlikkus  10% </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Taotluste hindamisel kasutatakse skaalat 0-4 punkti. Hindamiskomisjoni liikmete hinded iga   hindamiskriteeriumi kohta kajastatakse ühtse aritmeetilise keskmisena, mis korrutatakse läbi kriteeriumi osakaaluga ning saadud tulemused summeeritakse koondhindeks. Hinnang taotlusele loetakse positiivseks, kui hindamisel antud koondhinne on vähemalt 2,5. </a:t>
            </a:r>
          </a:p>
          <a:p>
            <a:endParaRPr lang="et-EE" dirty="0"/>
          </a:p>
        </p:txBody>
      </p:sp>
    </p:spTree>
    <p:extLst>
      <p:ext uri="{BB962C8B-B14F-4D97-AF65-F5344CB8AC3E}">
        <p14:creationId xmlns:p14="http://schemas.microsoft.com/office/powerpoint/2010/main" val="3126761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059637"/>
          </a:xfrm>
        </p:spPr>
        <p:txBody>
          <a:bodyPr/>
          <a:lstStyle/>
          <a:p>
            <a:r>
              <a:rPr lang="et-EE" altLang="et-EE" sz="2400" kern="0" dirty="0">
                <a:solidFill>
                  <a:srgbClr val="000000"/>
                </a:solidFill>
                <a:latin typeface="Arial"/>
                <a:cs typeface="Arial"/>
              </a:rPr>
              <a:t>Meede 2. Elukeskkonna meede</a:t>
            </a:r>
            <a:br>
              <a:rPr lang="et-EE" altLang="et-EE" sz="2400" kern="0" dirty="0">
                <a:solidFill>
                  <a:srgbClr val="000000"/>
                </a:solidFill>
                <a:latin typeface="Arial"/>
                <a:cs typeface="Arial"/>
              </a:rPr>
            </a:br>
            <a:r>
              <a:rPr lang="et-EE" altLang="et-EE" sz="2400" kern="0" dirty="0" err="1">
                <a:solidFill>
                  <a:srgbClr val="000000"/>
                </a:solidFill>
                <a:latin typeface="Arial"/>
                <a:cs typeface="Arial"/>
              </a:rPr>
              <a:t>Meede</a:t>
            </a:r>
            <a:r>
              <a:rPr lang="et-EE" altLang="et-EE" sz="2400" kern="0" dirty="0">
                <a:solidFill>
                  <a:srgbClr val="000000"/>
                </a:solidFill>
                <a:latin typeface="Arial"/>
                <a:cs typeface="Arial"/>
              </a:rPr>
              <a:t> 2.2. </a:t>
            </a:r>
            <a:r>
              <a:rPr lang="et-EE" altLang="et-EE" sz="2400" kern="0" dirty="0">
                <a:solidFill>
                  <a:srgbClr val="000000"/>
                </a:solidFill>
                <a:latin typeface="Arial"/>
                <a:cs typeface="Arial"/>
                <a:hlinkClick r:id="rId2" action="ppaction://hlinkfile"/>
              </a:rPr>
              <a:t>Kogukondade investeeringud</a:t>
            </a:r>
            <a:endParaRPr lang="et-EE" dirty="0"/>
          </a:p>
        </p:txBody>
      </p:sp>
      <p:sp>
        <p:nvSpPr>
          <p:cNvPr id="3" name="Sisu kohatäide 2"/>
          <p:cNvSpPr>
            <a:spLocks noGrp="1"/>
          </p:cNvSpPr>
          <p:nvPr>
            <p:ph idx="1"/>
          </p:nvPr>
        </p:nvSpPr>
        <p:spPr>
          <a:xfrm>
            <a:off x="628650" y="1297172"/>
            <a:ext cx="7886700" cy="4879791"/>
          </a:xfrm>
        </p:spPr>
        <p:txBody>
          <a:bodyPr/>
          <a:lstStyle/>
          <a:p>
            <a:pPr marL="342900" lvl="0" indent="-342900" eaLnBrk="0" fontAlgn="base" hangingPunct="0">
              <a:lnSpc>
                <a:spcPct val="100000"/>
              </a:lnSpc>
              <a:spcBef>
                <a:spcPct val="20000"/>
              </a:spcBef>
              <a:spcAft>
                <a:spcPct val="0"/>
              </a:spcAft>
              <a:buFontTx/>
              <a:buChar char="•"/>
              <a:defRPr/>
            </a:pPr>
            <a:r>
              <a:rPr lang="et-EE" sz="1600" b="1" kern="0" dirty="0">
                <a:solidFill>
                  <a:srgbClr val="000000"/>
                </a:solidFill>
                <a:latin typeface="Arial"/>
                <a:cs typeface="Arial"/>
              </a:rPr>
              <a:t>Meetme eesmärk</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Kogukonnas on kättesaadavad vajaduspõhised teenused, vahendid ja </a:t>
            </a:r>
            <a:r>
              <a:rPr lang="et-EE" sz="1600" kern="0" dirty="0" err="1">
                <a:solidFill>
                  <a:srgbClr val="000000"/>
                </a:solidFill>
                <a:latin typeface="Arial"/>
                <a:cs typeface="Arial"/>
              </a:rPr>
              <a:t>taristu</a:t>
            </a:r>
            <a:endParaRPr lang="et-EE" sz="1600" kern="0" dirty="0">
              <a:solidFill>
                <a:srgbClr val="000000"/>
              </a:solidFill>
              <a:latin typeface="Arial"/>
              <a:cs typeface="Arial"/>
            </a:endParaRP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Tegevuspiirkonna eri piirkonnad on omanäolised ning pakuvad kohaspetsiifilisi tooteid ja teenuseid. </a:t>
            </a:r>
          </a:p>
          <a:p>
            <a:pPr marL="342900" lvl="0" indent="-342900" eaLnBrk="0" fontAlgn="base" hangingPunct="0">
              <a:lnSpc>
                <a:spcPct val="100000"/>
              </a:lnSpc>
              <a:spcBef>
                <a:spcPct val="20000"/>
              </a:spcBef>
              <a:spcAft>
                <a:spcPct val="0"/>
              </a:spcAft>
              <a:buFontTx/>
              <a:buChar char="-"/>
              <a:defRPr/>
            </a:pPr>
            <a:endParaRPr lang="et-EE" sz="1600" kern="0" dirty="0">
              <a:solidFill>
                <a:srgbClr val="000000"/>
              </a:solidFill>
              <a:latin typeface="Arial"/>
              <a:cs typeface="Arial"/>
            </a:endParaRPr>
          </a:p>
          <a:p>
            <a:pPr marL="342900" lvl="0" indent="-342900" eaLnBrk="0" fontAlgn="base" hangingPunct="0">
              <a:lnSpc>
                <a:spcPct val="100000"/>
              </a:lnSpc>
              <a:spcBef>
                <a:spcPct val="20000"/>
              </a:spcBef>
              <a:spcAft>
                <a:spcPct val="0"/>
              </a:spcAft>
              <a:defRPr/>
            </a:pPr>
            <a:r>
              <a:rPr lang="et-EE" sz="1600" b="1" kern="0" dirty="0">
                <a:solidFill>
                  <a:srgbClr val="000000"/>
                </a:solidFill>
                <a:latin typeface="Arial"/>
                <a:cs typeface="Arial"/>
              </a:rPr>
              <a:t>Meetme rakendamise vajadus </a:t>
            </a:r>
          </a:p>
          <a:p>
            <a:pPr marL="0" lvl="0" indent="0" eaLnBrk="0" fontAlgn="base" hangingPunct="0">
              <a:lnSpc>
                <a:spcPct val="100000"/>
              </a:lnSpc>
              <a:spcBef>
                <a:spcPct val="20000"/>
              </a:spcBef>
              <a:spcAft>
                <a:spcPct val="0"/>
              </a:spcAft>
              <a:buNone/>
              <a:defRPr/>
            </a:pPr>
            <a:endParaRPr lang="et-EE" sz="1600" kern="0" dirty="0">
              <a:solidFill>
                <a:srgbClr val="000000"/>
              </a:solidFill>
              <a:latin typeface="Arial"/>
              <a:cs typeface="Arial"/>
            </a:endParaRP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Maaliste piirkondade jaoks tuleb lahendada erinevate teenuste kättesaadavus kogukonnateenuste, transpordi ja IKT lahenduste abil. Kogukonnateenuste osutamiseks toetada vajalike vahendite soetamist.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Tegevuspiirkonnas on mitmekesised looduslikud võimalused puhkemajanduse arendamiseks (järved, metsad, voored, rabad jne), kuid vaja on parandada olemasolevat ja rajada uut tugiinfrastruktuuri (nt tervise- ja matkarajad). Vajalik on välja töötada piirkondlikest eripäradest tulenevaid kohaspetsiifilisi teenuseid ja tegevusi. </a:t>
            </a:r>
          </a:p>
          <a:p>
            <a:endParaRPr lang="et-EE" dirty="0"/>
          </a:p>
        </p:txBody>
      </p:sp>
    </p:spTree>
    <p:extLst>
      <p:ext uri="{BB962C8B-B14F-4D97-AF65-F5344CB8AC3E}">
        <p14:creationId xmlns:p14="http://schemas.microsoft.com/office/powerpoint/2010/main" val="3328085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2. Elukeskkonna meede</a:t>
            </a:r>
            <a:br>
              <a:rPr lang="et-EE" altLang="et-EE" sz="2400" kern="0" dirty="0">
                <a:solidFill>
                  <a:srgbClr val="000000"/>
                </a:solidFill>
                <a:latin typeface="Arial"/>
                <a:cs typeface="Arial"/>
              </a:rPr>
            </a:br>
            <a:r>
              <a:rPr lang="et-EE" altLang="et-EE" sz="2400" kern="0" dirty="0" err="1">
                <a:solidFill>
                  <a:srgbClr val="000000"/>
                </a:solidFill>
                <a:latin typeface="Arial"/>
                <a:cs typeface="Arial"/>
              </a:rPr>
              <a:t>Meede</a:t>
            </a:r>
            <a:r>
              <a:rPr lang="et-EE" altLang="et-EE" sz="2400" kern="0" dirty="0">
                <a:solidFill>
                  <a:srgbClr val="000000"/>
                </a:solidFill>
                <a:latin typeface="Arial"/>
                <a:cs typeface="Arial"/>
              </a:rPr>
              <a:t> 2.2. Kogukondade investeeringud</a:t>
            </a:r>
            <a:endParaRPr lang="et-EE" dirty="0"/>
          </a:p>
        </p:txBody>
      </p:sp>
      <p:sp>
        <p:nvSpPr>
          <p:cNvPr id="3" name="Sisu kohatäide 2"/>
          <p:cNvSpPr>
            <a:spLocks noGrp="1"/>
          </p:cNvSpPr>
          <p:nvPr>
            <p:ph idx="1"/>
          </p:nvPr>
        </p:nvSpPr>
        <p:spPr>
          <a:xfrm>
            <a:off x="628650" y="1446028"/>
            <a:ext cx="7886700" cy="4730935"/>
          </a:xfrm>
        </p:spPr>
        <p:txBody>
          <a:bodyPr/>
          <a:lstStyle/>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Meetmest toetatakse järgmisi tegevusi:</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investeeringud </a:t>
            </a:r>
            <a:r>
              <a:rPr lang="et-EE" altLang="et-EE" sz="1600" b="1" kern="0" dirty="0">
                <a:solidFill>
                  <a:srgbClr val="000000"/>
                </a:solidFill>
                <a:latin typeface="Arial"/>
                <a:cs typeface="Arial"/>
              </a:rPr>
              <a:t>kogukonnateenuste arendamiseks </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investeeringud </a:t>
            </a:r>
            <a:r>
              <a:rPr lang="et-EE" altLang="et-EE" sz="1600" b="1" kern="0" dirty="0">
                <a:solidFill>
                  <a:srgbClr val="000000"/>
                </a:solidFill>
                <a:latin typeface="Arial"/>
                <a:cs typeface="Arial"/>
              </a:rPr>
              <a:t>puhkemajanduse infrastruktuuri </a:t>
            </a:r>
            <a:r>
              <a:rPr lang="et-EE" altLang="et-EE" sz="1600" kern="0" dirty="0">
                <a:solidFill>
                  <a:srgbClr val="000000"/>
                </a:solidFill>
                <a:latin typeface="Arial"/>
                <a:cs typeface="Arial"/>
              </a:rPr>
              <a:t>avalikku </a:t>
            </a:r>
            <a:r>
              <a:rPr lang="et-EE" altLang="et-EE" sz="1600" kern="0" dirty="0" err="1">
                <a:solidFill>
                  <a:srgbClr val="000000"/>
                </a:solidFill>
                <a:latin typeface="Arial"/>
                <a:cs typeface="Arial"/>
              </a:rPr>
              <a:t>kasutusse,turismiteabesse</a:t>
            </a:r>
            <a:r>
              <a:rPr lang="et-EE" altLang="et-EE" sz="1600" kern="0" dirty="0">
                <a:solidFill>
                  <a:srgbClr val="000000"/>
                </a:solidFill>
                <a:latin typeface="Arial"/>
                <a:cs typeface="Arial"/>
              </a:rPr>
              <a:t> ja väikesemahulisse turismi infrastruktuuri</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a:t>
            </a:r>
            <a:r>
              <a:rPr lang="et-EE" altLang="et-EE" sz="1600" b="1" kern="0" dirty="0">
                <a:solidFill>
                  <a:srgbClr val="000000"/>
                </a:solidFill>
                <a:latin typeface="Arial"/>
                <a:cs typeface="Arial"/>
              </a:rPr>
              <a:t>uuringud ja investeeringud</a:t>
            </a:r>
            <a:r>
              <a:rPr lang="et-EE" altLang="et-EE" sz="1600" kern="0" dirty="0">
                <a:solidFill>
                  <a:srgbClr val="000000"/>
                </a:solidFill>
                <a:latin typeface="Arial"/>
                <a:cs typeface="Arial"/>
              </a:rPr>
              <a:t>, mis on seotud külade, maapiirkondade ja kõrge loodusliku väärtusega alade kultuuri- ja looduspärandi säilitamise, taastamise ja selle kvaliteedi parandamisega </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a:t>
            </a:r>
            <a:r>
              <a:rPr lang="et-EE" altLang="et-EE" sz="1600" b="1" kern="0" dirty="0">
                <a:solidFill>
                  <a:srgbClr val="000000"/>
                </a:solidFill>
                <a:latin typeface="Arial"/>
                <a:cs typeface="Arial"/>
              </a:rPr>
              <a:t>külakeskuste korrastamine</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investeeringud piirkonna jaoks vajalike </a:t>
            </a:r>
            <a:r>
              <a:rPr lang="et-EE" altLang="et-EE" sz="1600" b="1" kern="0" dirty="0">
                <a:solidFill>
                  <a:srgbClr val="000000"/>
                </a:solidFill>
                <a:latin typeface="Arial"/>
                <a:cs typeface="Arial"/>
              </a:rPr>
              <a:t>teenuste loomisse</a:t>
            </a:r>
            <a:r>
              <a:rPr lang="et-EE" altLang="et-EE" sz="1600" kern="0" dirty="0">
                <a:solidFill>
                  <a:srgbClr val="000000"/>
                </a:solidFill>
                <a:latin typeface="Arial"/>
                <a:cs typeface="Arial"/>
              </a:rPr>
              <a:t>, tõhustamisse või laiendamisse  ning nendega seotud infrastruktuuri</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a:t>
            </a:r>
            <a:r>
              <a:rPr lang="et-EE" altLang="et-EE" sz="1600" b="1" kern="0" dirty="0">
                <a:solidFill>
                  <a:srgbClr val="000000"/>
                </a:solidFill>
                <a:latin typeface="Arial"/>
                <a:cs typeface="Arial"/>
              </a:rPr>
              <a:t>investeeringud väikeinfrastruktuuri </a:t>
            </a:r>
            <a:r>
              <a:rPr lang="et-EE" altLang="et-EE" sz="1600" kern="0" dirty="0">
                <a:solidFill>
                  <a:srgbClr val="000000"/>
                </a:solidFill>
                <a:latin typeface="Arial"/>
                <a:cs typeface="Arial"/>
              </a:rPr>
              <a:t>loomisse, tõhustamisse või laiendamisse, sealhulgas investeeringud taastuvatesse energiaallikatesse ja energia säästmisse</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 </a:t>
            </a:r>
            <a:r>
              <a:rPr lang="et-EE" altLang="et-EE" sz="1600" b="1" kern="0" dirty="0">
                <a:solidFill>
                  <a:srgbClr val="000000"/>
                </a:solidFill>
                <a:latin typeface="Arial"/>
                <a:cs typeface="Arial"/>
              </a:rPr>
              <a:t>Lairiba infrastruktuur</a:t>
            </a:r>
          </a:p>
          <a:p>
            <a:pPr marL="0" lvl="0" indent="0" eaLnBrk="0" fontAlgn="base" hangingPunct="0">
              <a:lnSpc>
                <a:spcPct val="100000"/>
              </a:lnSpc>
              <a:spcBef>
                <a:spcPct val="20000"/>
              </a:spcBef>
              <a:spcAft>
                <a:spcPct val="0"/>
              </a:spcAft>
              <a:buNone/>
            </a:pPr>
            <a:r>
              <a:rPr lang="et-EE" altLang="et-EE" sz="1600" kern="0" dirty="0">
                <a:solidFill>
                  <a:srgbClr val="000000"/>
                </a:solidFill>
                <a:latin typeface="Arial"/>
                <a:cs typeface="Arial"/>
              </a:rPr>
              <a:t>Meetmes on lubatud investeeringud põhivarasse ja infrastruktuuri.</a:t>
            </a:r>
          </a:p>
          <a:p>
            <a:endParaRPr lang="et-EE" dirty="0"/>
          </a:p>
        </p:txBody>
      </p:sp>
    </p:spTree>
    <p:extLst>
      <p:ext uri="{BB962C8B-B14F-4D97-AF65-F5344CB8AC3E}">
        <p14:creationId xmlns:p14="http://schemas.microsoft.com/office/powerpoint/2010/main" val="2860297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3600" kern="0" dirty="0">
                <a:solidFill>
                  <a:srgbClr val="000000"/>
                </a:solidFill>
                <a:latin typeface="Arial"/>
                <a:cs typeface="Arial"/>
              </a:rPr>
              <a:t>Kogukonnateenused</a:t>
            </a:r>
            <a:endParaRPr lang="et-EE" dirty="0"/>
          </a:p>
        </p:txBody>
      </p:sp>
      <p:sp>
        <p:nvSpPr>
          <p:cNvPr id="3" name="Sisu kohatäide 2"/>
          <p:cNvSpPr>
            <a:spLocks noGrp="1"/>
          </p:cNvSpPr>
          <p:nvPr>
            <p:ph idx="1"/>
          </p:nvPr>
        </p:nvSpPr>
        <p:spPr/>
        <p:txBody>
          <a:bodyPr/>
          <a:lstStyle/>
          <a:p>
            <a:pPr marL="0" lvl="0" indent="0" eaLnBrk="0" fontAlgn="base" hangingPunct="0">
              <a:lnSpc>
                <a:spcPct val="100000"/>
              </a:lnSpc>
              <a:spcBef>
                <a:spcPct val="20000"/>
              </a:spcBef>
              <a:spcAft>
                <a:spcPct val="0"/>
              </a:spcAft>
              <a:buNone/>
            </a:pPr>
            <a:r>
              <a:rPr lang="et-EE" altLang="et-EE" sz="2000" kern="0" dirty="0" smtClean="0">
                <a:solidFill>
                  <a:srgbClr val="000000"/>
                </a:solidFill>
                <a:latin typeface="Arial"/>
                <a:cs typeface="Arial"/>
              </a:rPr>
              <a:t>Strateegiaperioodil </a:t>
            </a:r>
            <a:r>
              <a:rPr lang="et-EE" altLang="et-EE" sz="2000" b="1" kern="0" dirty="0">
                <a:solidFill>
                  <a:srgbClr val="000000"/>
                </a:solidFill>
                <a:latin typeface="Arial"/>
                <a:cs typeface="Arial"/>
              </a:rPr>
              <a:t>rahastab Jõgevamaa Koostöökoda järgmisi kogukonnateenuseid</a:t>
            </a:r>
            <a:r>
              <a:rPr lang="et-EE" altLang="et-EE" sz="2000" kern="0" dirty="0">
                <a:solidFill>
                  <a:srgbClr val="000000"/>
                </a:solidFill>
                <a:latin typeface="Arial"/>
                <a:cs typeface="Arial"/>
              </a:rPr>
              <a:t>: </a:t>
            </a:r>
          </a:p>
          <a:p>
            <a:pPr marL="0" lvl="0" indent="0" eaLnBrk="0" fontAlgn="base" hangingPunct="0">
              <a:lnSpc>
                <a:spcPct val="100000"/>
              </a:lnSpc>
              <a:spcBef>
                <a:spcPct val="20000"/>
              </a:spcBef>
              <a:spcAft>
                <a:spcPct val="0"/>
              </a:spcAft>
              <a:buNone/>
            </a:pPr>
            <a:endParaRPr lang="et-EE" altLang="et-EE" sz="2000" kern="0" dirty="0">
              <a:solidFill>
                <a:srgbClr val="000000"/>
              </a:solidFill>
              <a:latin typeface="Arial"/>
              <a:cs typeface="Arial"/>
            </a:endParaRPr>
          </a:p>
          <a:p>
            <a:pPr marL="0" lvl="0" indent="0" eaLnBrk="0" fontAlgn="base" hangingPunct="0">
              <a:lnSpc>
                <a:spcPct val="100000"/>
              </a:lnSpc>
              <a:spcBef>
                <a:spcPct val="20000"/>
              </a:spcBef>
              <a:spcAft>
                <a:spcPct val="0"/>
              </a:spcAft>
              <a:buNone/>
            </a:pPr>
            <a:r>
              <a:rPr lang="et-EE" altLang="et-EE" sz="2000" kern="0" dirty="0">
                <a:solidFill>
                  <a:srgbClr val="000000"/>
                </a:solidFill>
                <a:latin typeface="Arial"/>
                <a:cs typeface="Arial"/>
              </a:rPr>
              <a:t>     1. taaskasutus teenus; </a:t>
            </a:r>
          </a:p>
          <a:p>
            <a:pPr marL="0" lvl="0" indent="0" eaLnBrk="0" fontAlgn="base" hangingPunct="0">
              <a:lnSpc>
                <a:spcPct val="100000"/>
              </a:lnSpc>
              <a:spcBef>
                <a:spcPct val="20000"/>
              </a:spcBef>
              <a:spcAft>
                <a:spcPct val="0"/>
              </a:spcAft>
              <a:buNone/>
            </a:pPr>
            <a:r>
              <a:rPr lang="et-EE" altLang="et-EE" sz="2000" kern="0" dirty="0">
                <a:solidFill>
                  <a:srgbClr val="000000"/>
                </a:solidFill>
                <a:latin typeface="Arial"/>
                <a:cs typeface="Arial"/>
              </a:rPr>
              <a:t>     2. sotsiaalteenused; </a:t>
            </a:r>
          </a:p>
          <a:p>
            <a:pPr marL="0" lvl="0" indent="0" eaLnBrk="0" fontAlgn="base" hangingPunct="0">
              <a:lnSpc>
                <a:spcPct val="100000"/>
              </a:lnSpc>
              <a:spcBef>
                <a:spcPct val="20000"/>
              </a:spcBef>
              <a:spcAft>
                <a:spcPct val="0"/>
              </a:spcAft>
              <a:buNone/>
            </a:pPr>
            <a:r>
              <a:rPr lang="et-EE" altLang="et-EE" sz="2000" kern="0" dirty="0">
                <a:solidFill>
                  <a:srgbClr val="000000"/>
                </a:solidFill>
                <a:latin typeface="Arial"/>
                <a:cs typeface="Arial"/>
              </a:rPr>
              <a:t>     3. kogukonna sotsiaaltransport; </a:t>
            </a:r>
          </a:p>
          <a:p>
            <a:pPr marL="0" lvl="0" indent="0" eaLnBrk="0" fontAlgn="base" hangingPunct="0">
              <a:lnSpc>
                <a:spcPct val="100000"/>
              </a:lnSpc>
              <a:spcBef>
                <a:spcPct val="20000"/>
              </a:spcBef>
              <a:spcAft>
                <a:spcPct val="0"/>
              </a:spcAft>
              <a:buNone/>
            </a:pPr>
            <a:r>
              <a:rPr lang="et-EE" altLang="et-EE" sz="2000" kern="0" dirty="0">
                <a:solidFill>
                  <a:srgbClr val="000000"/>
                </a:solidFill>
                <a:latin typeface="Arial"/>
                <a:cs typeface="Arial"/>
              </a:rPr>
              <a:t>     4</a:t>
            </a:r>
            <a:r>
              <a:rPr lang="fi-FI" altLang="et-EE" sz="2000" kern="0" dirty="0">
                <a:solidFill>
                  <a:srgbClr val="000000"/>
                </a:solidFill>
                <a:latin typeface="Arial"/>
                <a:cs typeface="Arial"/>
              </a:rPr>
              <a:t>. </a:t>
            </a:r>
            <a:r>
              <a:rPr lang="et-EE" altLang="et-EE" sz="2000" kern="0" dirty="0">
                <a:solidFill>
                  <a:srgbClr val="000000"/>
                </a:solidFill>
                <a:latin typeface="Arial"/>
                <a:cs typeface="Arial"/>
              </a:rPr>
              <a:t>kogukonnaköögi teenus</a:t>
            </a:r>
            <a:r>
              <a:rPr lang="fi-FI" altLang="et-EE" sz="2000" kern="0" dirty="0">
                <a:solidFill>
                  <a:srgbClr val="000000"/>
                </a:solidFill>
                <a:latin typeface="Arial"/>
                <a:cs typeface="Arial"/>
              </a:rPr>
              <a:t>. </a:t>
            </a:r>
            <a:endParaRPr lang="et-EE" altLang="et-EE" sz="2000" kern="0" dirty="0">
              <a:solidFill>
                <a:srgbClr val="000000"/>
              </a:solidFill>
              <a:latin typeface="Arial"/>
              <a:cs typeface="Arial"/>
            </a:endParaRPr>
          </a:p>
          <a:p>
            <a:endParaRPr lang="et-EE" dirty="0"/>
          </a:p>
        </p:txBody>
      </p:sp>
    </p:spTree>
    <p:extLst>
      <p:ext uri="{BB962C8B-B14F-4D97-AF65-F5344CB8AC3E}">
        <p14:creationId xmlns:p14="http://schemas.microsoft.com/office/powerpoint/2010/main" val="3884318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2. Elukeskkonna meede</a:t>
            </a:r>
            <a:br>
              <a:rPr lang="et-EE" altLang="et-EE" sz="2400" kern="0" dirty="0">
                <a:solidFill>
                  <a:srgbClr val="000000"/>
                </a:solidFill>
                <a:latin typeface="Arial"/>
                <a:cs typeface="Arial"/>
              </a:rPr>
            </a:br>
            <a:r>
              <a:rPr lang="et-EE" altLang="et-EE" sz="2400" kern="0" dirty="0" err="1">
                <a:solidFill>
                  <a:srgbClr val="000000"/>
                </a:solidFill>
                <a:latin typeface="Arial"/>
                <a:cs typeface="Arial"/>
              </a:rPr>
              <a:t>Meede</a:t>
            </a:r>
            <a:r>
              <a:rPr lang="et-EE" altLang="et-EE" sz="2400" kern="0" dirty="0">
                <a:solidFill>
                  <a:srgbClr val="000000"/>
                </a:solidFill>
                <a:latin typeface="Arial"/>
                <a:cs typeface="Arial"/>
              </a:rPr>
              <a:t> 2.2. Kogukondade investeeringud</a:t>
            </a:r>
            <a:endParaRPr lang="et-EE" dirty="0"/>
          </a:p>
        </p:txBody>
      </p:sp>
      <p:sp>
        <p:nvSpPr>
          <p:cNvPr id="3" name="Sisu kohatäide 2"/>
          <p:cNvSpPr>
            <a:spLocks noGrp="1"/>
          </p:cNvSpPr>
          <p:nvPr>
            <p:ph idx="1"/>
          </p:nvPr>
        </p:nvSpPr>
        <p:spPr>
          <a:xfrm>
            <a:off x="628650" y="1392865"/>
            <a:ext cx="7886700" cy="4784098"/>
          </a:xfrm>
        </p:spPr>
        <p:txBody>
          <a:bodyPr/>
          <a:lstStyle/>
          <a:p>
            <a:pPr marL="0" lvl="0" indent="0" eaLnBrk="0" fontAlgn="base" hangingPunct="0">
              <a:lnSpc>
                <a:spcPct val="100000"/>
              </a:lnSpc>
              <a:spcBef>
                <a:spcPct val="20000"/>
              </a:spcBef>
              <a:spcAft>
                <a:spcPct val="0"/>
              </a:spcAft>
              <a:buNone/>
              <a:defRPr/>
            </a:pPr>
            <a:r>
              <a:rPr lang="et-EE" sz="1400" kern="0" dirty="0">
                <a:solidFill>
                  <a:srgbClr val="000000"/>
                </a:solidFill>
                <a:latin typeface="Arial"/>
                <a:cs typeface="Arial"/>
              </a:rPr>
              <a:t>Meetme sihtgrupp</a:t>
            </a:r>
          </a:p>
          <a:p>
            <a:pPr marL="342900" lvl="0" indent="-342900" eaLnBrk="0" fontAlgn="base" hangingPunct="0">
              <a:lnSpc>
                <a:spcPct val="100000"/>
              </a:lnSpc>
              <a:spcBef>
                <a:spcPct val="20000"/>
              </a:spcBef>
              <a:spcAft>
                <a:spcPct val="0"/>
              </a:spcAft>
              <a:buFontTx/>
              <a:buChar char="•"/>
              <a:defRPr/>
            </a:pPr>
            <a:r>
              <a:rPr lang="et-EE" sz="1400" kern="0" dirty="0">
                <a:solidFill>
                  <a:srgbClr val="000000"/>
                </a:solidFill>
                <a:latin typeface="Arial"/>
                <a:cs typeface="Arial"/>
              </a:rPr>
              <a:t>Taotlejaks võivad olla Jõgevamaa Koostöökoja tegevuspiirkonnas tegutsevad:</a:t>
            </a:r>
          </a:p>
          <a:p>
            <a:pPr marL="342900" lvl="0" indent="-342900" eaLnBrk="0" fontAlgn="base" hangingPunct="0">
              <a:lnSpc>
                <a:spcPct val="100000"/>
              </a:lnSpc>
              <a:spcBef>
                <a:spcPct val="20000"/>
              </a:spcBef>
              <a:spcAft>
                <a:spcPct val="0"/>
              </a:spcAft>
              <a:buFontTx/>
              <a:buChar char="•"/>
              <a:defRPr/>
            </a:pPr>
            <a:r>
              <a:rPr lang="et-EE" sz="1400" kern="0" dirty="0">
                <a:solidFill>
                  <a:srgbClr val="000000"/>
                </a:solidFill>
                <a:latin typeface="Arial"/>
                <a:cs typeface="Arial"/>
              </a:rPr>
              <a:t>Mittetulundusühingud, sihtasutused, kohalikud omavalitsused, ettevõtjad</a:t>
            </a:r>
          </a:p>
          <a:p>
            <a:pPr marL="0" lvl="0" indent="0" eaLnBrk="0" fontAlgn="base" hangingPunct="0">
              <a:lnSpc>
                <a:spcPct val="115000"/>
              </a:lnSpc>
              <a:spcBef>
                <a:spcPct val="20000"/>
              </a:spcBef>
              <a:buNone/>
              <a:defRPr/>
            </a:pPr>
            <a:r>
              <a:rPr lang="et-EE" sz="1400" kern="0" dirty="0">
                <a:solidFill>
                  <a:srgbClr val="000000"/>
                </a:solidFill>
                <a:latin typeface="Arial"/>
                <a:ea typeface="Times New Roman"/>
                <a:cs typeface="Arial"/>
              </a:rPr>
              <a:t>Toetuse </a:t>
            </a:r>
            <a:r>
              <a:rPr lang="et-EE" sz="1400" b="1" kern="0" dirty="0">
                <a:solidFill>
                  <a:srgbClr val="000000"/>
                </a:solidFill>
                <a:latin typeface="Arial"/>
                <a:ea typeface="Times New Roman"/>
                <a:cs typeface="Arial"/>
              </a:rPr>
              <a:t>min summa on 1 000 eurot ja </a:t>
            </a:r>
            <a:r>
              <a:rPr lang="et-EE" sz="1400" b="1" kern="0" dirty="0" err="1">
                <a:solidFill>
                  <a:srgbClr val="000000"/>
                </a:solidFill>
                <a:latin typeface="Arial"/>
                <a:ea typeface="Times New Roman"/>
                <a:cs typeface="Arial"/>
              </a:rPr>
              <a:t>max</a:t>
            </a:r>
            <a:r>
              <a:rPr lang="et-EE" sz="1400" b="1" kern="0" dirty="0">
                <a:solidFill>
                  <a:srgbClr val="000000"/>
                </a:solidFill>
                <a:latin typeface="Arial"/>
                <a:ea typeface="Times New Roman"/>
                <a:cs typeface="Arial"/>
              </a:rPr>
              <a:t> 35 000 eurot</a:t>
            </a:r>
            <a:r>
              <a:rPr lang="et-EE" sz="1400" kern="0" dirty="0">
                <a:solidFill>
                  <a:srgbClr val="000000"/>
                </a:solidFill>
                <a:latin typeface="Arial"/>
                <a:ea typeface="Times New Roman"/>
                <a:cs typeface="Arial"/>
              </a:rPr>
              <a:t>.</a:t>
            </a:r>
          </a:p>
          <a:p>
            <a:pPr marL="0" lvl="0" indent="0" eaLnBrk="0" fontAlgn="base" hangingPunct="0">
              <a:lnSpc>
                <a:spcPct val="115000"/>
              </a:lnSpc>
              <a:spcBef>
                <a:spcPct val="20000"/>
              </a:spcBef>
              <a:buNone/>
              <a:defRPr/>
            </a:pPr>
            <a:endParaRPr lang="et-EE" sz="1400" kern="0" dirty="0">
              <a:solidFill>
                <a:srgbClr val="000000"/>
              </a:solidFill>
              <a:latin typeface="Arial"/>
              <a:ea typeface="Times New Roman"/>
              <a:cs typeface="Arial"/>
            </a:endParaRPr>
          </a:p>
          <a:p>
            <a:pPr marL="0" lvl="0" indent="0" eaLnBrk="0" fontAlgn="base" hangingPunct="0">
              <a:lnSpc>
                <a:spcPct val="115000"/>
              </a:lnSpc>
              <a:spcBef>
                <a:spcPct val="20000"/>
              </a:spcBef>
              <a:buNone/>
              <a:defRPr/>
            </a:pPr>
            <a:r>
              <a:rPr lang="et-EE" sz="1400" kern="0" dirty="0">
                <a:solidFill>
                  <a:srgbClr val="000000"/>
                </a:solidFill>
                <a:latin typeface="Arial"/>
                <a:ea typeface="Times New Roman"/>
                <a:cs typeface="Arial"/>
              </a:rPr>
              <a:t>Toetuse määr on:</a:t>
            </a:r>
          </a:p>
          <a:p>
            <a:pPr marL="0" lvl="0" indent="0" eaLnBrk="0" fontAlgn="base" hangingPunct="0">
              <a:lnSpc>
                <a:spcPct val="115000"/>
              </a:lnSpc>
              <a:spcBef>
                <a:spcPct val="20000"/>
              </a:spcBef>
              <a:buNone/>
              <a:defRPr/>
            </a:pPr>
            <a:r>
              <a:rPr lang="et-EE" sz="1400" kern="0" dirty="0">
                <a:solidFill>
                  <a:srgbClr val="000000"/>
                </a:solidFill>
                <a:latin typeface="Arial"/>
                <a:ea typeface="Times New Roman"/>
                <a:cs typeface="Arial"/>
              </a:rPr>
              <a:t>• Toetuse määr on: MTÜ/ SA ja KOV kuni 90% abikõlbulikest tegevustest, ettevõtetel kuni 60% abikõlbulikest tegevustest.</a:t>
            </a:r>
          </a:p>
          <a:p>
            <a:pPr marL="0" lvl="0" indent="0" eaLnBrk="0" fontAlgn="base" hangingPunct="0">
              <a:lnSpc>
                <a:spcPct val="115000"/>
              </a:lnSpc>
              <a:spcBef>
                <a:spcPct val="20000"/>
              </a:spcBef>
              <a:buNone/>
              <a:defRPr/>
            </a:pPr>
            <a:r>
              <a:rPr lang="et-EE" sz="1400" b="1" kern="0" dirty="0">
                <a:solidFill>
                  <a:srgbClr val="000000"/>
                </a:solidFill>
                <a:latin typeface="Arial"/>
                <a:ea typeface="Times New Roman"/>
                <a:cs typeface="Arial"/>
              </a:rPr>
              <a:t>• Strateegiapõhisteks kogukonnateenuse arendamiseks antakse projektitoetust kuni 90 % investeeringu abikõlblikest kuludest, kui projektitaotlus on vastu võetud kohaliku tegevusgrupi üldkoosoleku otsusega.</a:t>
            </a:r>
          </a:p>
          <a:p>
            <a:pPr marL="0" lvl="0" indent="0" eaLnBrk="0" fontAlgn="base" hangingPunct="0">
              <a:lnSpc>
                <a:spcPct val="115000"/>
              </a:lnSpc>
              <a:spcBef>
                <a:spcPct val="20000"/>
              </a:spcBef>
              <a:buNone/>
              <a:defRPr/>
            </a:pPr>
            <a:r>
              <a:rPr lang="et-EE" sz="1400" kern="0" dirty="0">
                <a:solidFill>
                  <a:srgbClr val="000000"/>
                </a:solidFill>
                <a:latin typeface="Arial"/>
                <a:ea typeface="Times New Roman"/>
                <a:cs typeface="Arial"/>
              </a:rPr>
              <a:t>• Lairiba infrastruktuuri investeeringu puhul on toetuse määr kõigile taotlejatele 90%.</a:t>
            </a:r>
          </a:p>
          <a:p>
            <a:pPr marL="0" lvl="0" indent="0" eaLnBrk="0" fontAlgn="base" hangingPunct="0">
              <a:lnSpc>
                <a:spcPct val="115000"/>
              </a:lnSpc>
              <a:spcBef>
                <a:spcPct val="20000"/>
              </a:spcBef>
              <a:buNone/>
              <a:defRPr/>
            </a:pPr>
            <a:r>
              <a:rPr lang="et-EE" sz="1400" kern="0" dirty="0">
                <a:solidFill>
                  <a:srgbClr val="000000"/>
                </a:solidFill>
                <a:latin typeface="Arial"/>
                <a:ea typeface="Times New Roman"/>
                <a:cs typeface="Arial"/>
              </a:rPr>
              <a:t>Asjakohast teemat käsitlevad EL määruse 1305/2013 artiklid 17,19,ja 45.</a:t>
            </a:r>
          </a:p>
          <a:p>
            <a:endParaRPr lang="et-EE" dirty="0"/>
          </a:p>
        </p:txBody>
      </p:sp>
    </p:spTree>
    <p:extLst>
      <p:ext uri="{BB962C8B-B14F-4D97-AF65-F5344CB8AC3E}">
        <p14:creationId xmlns:p14="http://schemas.microsoft.com/office/powerpoint/2010/main" val="2202459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2. Elukeskkonna meede</a:t>
            </a:r>
            <a:br>
              <a:rPr lang="et-EE" altLang="et-EE" sz="2400" kern="0" dirty="0">
                <a:solidFill>
                  <a:srgbClr val="000000"/>
                </a:solidFill>
                <a:latin typeface="Arial"/>
                <a:cs typeface="Arial"/>
              </a:rPr>
            </a:br>
            <a:r>
              <a:rPr lang="et-EE" altLang="et-EE" sz="2400" kern="0" dirty="0" err="1">
                <a:solidFill>
                  <a:srgbClr val="000000"/>
                </a:solidFill>
                <a:latin typeface="Arial"/>
                <a:cs typeface="Arial"/>
              </a:rPr>
              <a:t>Meede</a:t>
            </a:r>
            <a:r>
              <a:rPr lang="et-EE" altLang="et-EE" sz="2400" kern="0" dirty="0">
                <a:solidFill>
                  <a:srgbClr val="000000"/>
                </a:solidFill>
                <a:latin typeface="Arial"/>
                <a:cs typeface="Arial"/>
              </a:rPr>
              <a:t> 2.2. Kogukondade investeeringud</a:t>
            </a:r>
            <a:endParaRPr lang="et-EE" dirty="0"/>
          </a:p>
        </p:txBody>
      </p:sp>
      <p:sp>
        <p:nvSpPr>
          <p:cNvPr id="3" name="Sisu kohatäide 2"/>
          <p:cNvSpPr>
            <a:spLocks noGrp="1"/>
          </p:cNvSpPr>
          <p:nvPr>
            <p:ph idx="1"/>
          </p:nvPr>
        </p:nvSpPr>
        <p:spPr/>
        <p:txBody>
          <a:bodyPr/>
          <a:lstStyle/>
          <a:p>
            <a:pPr marL="0" lvl="0" indent="0" eaLnBrk="0" fontAlgn="base" hangingPunct="0">
              <a:lnSpc>
                <a:spcPct val="100000"/>
              </a:lnSpc>
              <a:spcBef>
                <a:spcPct val="20000"/>
              </a:spcBef>
              <a:spcAft>
                <a:spcPct val="0"/>
              </a:spcAft>
              <a:buNone/>
              <a:defRPr/>
            </a:pPr>
            <a:r>
              <a:rPr lang="et-EE" sz="1600" b="1" kern="0" dirty="0">
                <a:solidFill>
                  <a:srgbClr val="000000"/>
                </a:solidFill>
                <a:latin typeface="Arial"/>
                <a:cs typeface="Arial"/>
              </a:rPr>
              <a:t>Kohaliku tegevusgrupi nõuded projektitoetuse taotlejale ja toetuse saajale</a:t>
            </a:r>
          </a:p>
          <a:p>
            <a:pPr marL="0" lvl="0" indent="0" eaLnBrk="0" fontAlgn="base" hangingPunct="0">
              <a:lnSpc>
                <a:spcPct val="100000"/>
              </a:lnSpc>
              <a:spcBef>
                <a:spcPct val="20000"/>
              </a:spcBef>
              <a:spcAft>
                <a:spcPct val="0"/>
              </a:spcAft>
              <a:buNone/>
              <a:defRPr/>
            </a:pPr>
            <a:endParaRPr lang="et-EE" sz="1600" b="1" kern="0" dirty="0">
              <a:solidFill>
                <a:srgbClr val="000000"/>
              </a:solidFill>
              <a:latin typeface="Arial"/>
              <a:cs typeface="Arial"/>
            </a:endParaRP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Investeeringu  või tegevuse puhul üle 5000 euro käibemaksuta kolm võrreldavat pakkumust ja hinnavõrdlustabel.</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Investeeringu puhul 1000 kuni 5000 eurot käibemaksuta hinnapakkumus</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Investeeringu või tegevuse puhul maksumusega alla 1000 euro km-ta detailne eelarve</a:t>
            </a:r>
          </a:p>
          <a:p>
            <a:pPr marL="342900" lvl="0" indent="-342900" eaLnBrk="0" fontAlgn="base" hangingPunct="0">
              <a:lnSpc>
                <a:spcPct val="100000"/>
              </a:lnSpc>
              <a:spcBef>
                <a:spcPct val="20000"/>
              </a:spcBef>
              <a:spcAft>
                <a:spcPct val="0"/>
              </a:spcAft>
              <a:buFontTx/>
              <a:buChar char="-"/>
              <a:defRPr/>
            </a:pPr>
            <a:r>
              <a:rPr lang="et-EE" sz="1600" kern="0" dirty="0">
                <a:latin typeface="Arial"/>
                <a:cs typeface="Arial"/>
              </a:rPr>
              <a:t>Ehitise või rajatise puhul ehitusprojekt</a:t>
            </a:r>
          </a:p>
          <a:p>
            <a:pPr marL="342900" lvl="0" indent="-342900" eaLnBrk="0" fontAlgn="base" hangingPunct="0">
              <a:lnSpc>
                <a:spcPct val="100000"/>
              </a:lnSpc>
              <a:spcBef>
                <a:spcPct val="20000"/>
              </a:spcBef>
              <a:spcAft>
                <a:spcPct val="0"/>
              </a:spcAft>
              <a:buFontTx/>
              <a:buChar char="-"/>
              <a:defRPr/>
            </a:pPr>
            <a:r>
              <a:rPr lang="et-EE" sz="1600" kern="0" dirty="0" smtClean="0">
                <a:latin typeface="Arial"/>
                <a:cs typeface="Arial"/>
                <a:hlinkClick r:id="rId2" action="ppaction://hlinkfile"/>
              </a:rPr>
              <a:t>Investeeringu </a:t>
            </a:r>
            <a:r>
              <a:rPr lang="et-EE" sz="1600" kern="0" dirty="0">
                <a:latin typeface="Arial"/>
                <a:cs typeface="Arial"/>
                <a:hlinkClick r:id="rId2" action="ppaction://hlinkfile"/>
              </a:rPr>
              <a:t>puhul üle 10 000 euro käibemaksuta äriplaan Jõgevamaa Koostöökoja blanketil</a:t>
            </a:r>
            <a:endParaRPr lang="et-EE" sz="1600" kern="0" dirty="0">
              <a:latin typeface="Arial"/>
              <a:cs typeface="Arial"/>
            </a:endParaRPr>
          </a:p>
          <a:p>
            <a:pPr marL="342900" lvl="0" indent="-342900" eaLnBrk="0" fontAlgn="base" hangingPunct="0">
              <a:lnSpc>
                <a:spcPct val="100000"/>
              </a:lnSpc>
              <a:spcBef>
                <a:spcPct val="20000"/>
              </a:spcBef>
              <a:spcAft>
                <a:spcPct val="0"/>
              </a:spcAft>
              <a:buFontTx/>
              <a:buChar char="-"/>
              <a:defRPr/>
            </a:pPr>
            <a:r>
              <a:rPr lang="et-EE" sz="1600" kern="0" dirty="0">
                <a:latin typeface="Arial"/>
                <a:cs typeface="Arial"/>
                <a:hlinkClick r:id="rId3" action="ppaction://hlinkfile"/>
              </a:rPr>
              <a:t>Organisatsiooni tutvustus ja projektijuhi CV</a:t>
            </a:r>
            <a:endParaRPr lang="et-EE" sz="1600" kern="0" dirty="0">
              <a:latin typeface="Arial"/>
              <a:cs typeface="Arial"/>
            </a:endParaRPr>
          </a:p>
          <a:p>
            <a:endParaRPr lang="et-EE" dirty="0"/>
          </a:p>
        </p:txBody>
      </p:sp>
    </p:spTree>
    <p:extLst>
      <p:ext uri="{BB962C8B-B14F-4D97-AF65-F5344CB8AC3E}">
        <p14:creationId xmlns:p14="http://schemas.microsoft.com/office/powerpoint/2010/main" val="2901016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b="1" kern="0" dirty="0">
                <a:solidFill>
                  <a:srgbClr val="000000"/>
                </a:solidFill>
                <a:latin typeface="Arial"/>
                <a:cs typeface="Arial"/>
              </a:rPr>
              <a:t>Maakondlik projekt: </a:t>
            </a:r>
            <a:r>
              <a:rPr lang="et-EE" altLang="et-EE" kern="0" dirty="0">
                <a:solidFill>
                  <a:srgbClr val="000000"/>
                </a:solidFill>
                <a:latin typeface="Arial"/>
                <a:cs typeface="Arial"/>
              </a:rPr>
              <a:t/>
            </a:r>
            <a:br>
              <a:rPr lang="et-EE" altLang="et-EE" kern="0" dirty="0">
                <a:solidFill>
                  <a:srgbClr val="000000"/>
                </a:solidFill>
                <a:latin typeface="Arial"/>
                <a:cs typeface="Arial"/>
              </a:rPr>
            </a:br>
            <a:endParaRPr lang="et-EE" dirty="0"/>
          </a:p>
        </p:txBody>
      </p:sp>
      <p:sp>
        <p:nvSpPr>
          <p:cNvPr id="3" name="Sisu kohatäide 2"/>
          <p:cNvSpPr>
            <a:spLocks noGrp="1"/>
          </p:cNvSpPr>
          <p:nvPr>
            <p:ph idx="1"/>
          </p:nvPr>
        </p:nvSpPr>
        <p:spPr>
          <a:xfrm>
            <a:off x="628650" y="1265274"/>
            <a:ext cx="7886700" cy="4911689"/>
          </a:xfrm>
        </p:spPr>
        <p:txBody>
          <a:bodyPr/>
          <a:lstStyle/>
          <a:p>
            <a:pPr marL="342900" lvl="0" indent="-342900" eaLnBrk="0" fontAlgn="base" hangingPunct="0">
              <a:lnSpc>
                <a:spcPct val="100000"/>
              </a:lnSpc>
              <a:spcBef>
                <a:spcPct val="20000"/>
              </a:spcBef>
              <a:spcAft>
                <a:spcPct val="0"/>
              </a:spcAft>
              <a:buFontTx/>
              <a:buChar char="•"/>
            </a:pPr>
            <a:r>
              <a:rPr lang="et-EE" altLang="et-EE" sz="2400" kern="0" dirty="0">
                <a:solidFill>
                  <a:srgbClr val="000000"/>
                </a:solidFill>
                <a:latin typeface="Arial"/>
                <a:cs typeface="Arial"/>
              </a:rPr>
              <a:t>mainekujundustegevus, mis on suunatud kõikidele huvilistele üle Eesti </a:t>
            </a:r>
          </a:p>
          <a:p>
            <a:pPr marL="342900" lvl="0" indent="-342900" eaLnBrk="0" fontAlgn="base" hangingPunct="0">
              <a:lnSpc>
                <a:spcPct val="100000"/>
              </a:lnSpc>
              <a:spcBef>
                <a:spcPct val="20000"/>
              </a:spcBef>
              <a:spcAft>
                <a:spcPct val="0"/>
              </a:spcAft>
              <a:buFontTx/>
              <a:buChar char="•"/>
            </a:pPr>
            <a:r>
              <a:rPr lang="et-EE" altLang="et-EE" sz="2400" kern="0" dirty="0">
                <a:solidFill>
                  <a:srgbClr val="000000"/>
                </a:solidFill>
                <a:latin typeface="Arial"/>
                <a:cs typeface="Arial"/>
              </a:rPr>
              <a:t>üritus, mis on suunatud kõigile </a:t>
            </a:r>
            <a:r>
              <a:rPr lang="et-EE" altLang="et-EE" sz="2400" kern="0" dirty="0" err="1">
                <a:solidFill>
                  <a:srgbClr val="000000"/>
                </a:solidFill>
                <a:latin typeface="Arial"/>
                <a:cs typeface="Arial"/>
              </a:rPr>
              <a:t>jõgevamaalastele</a:t>
            </a:r>
            <a:r>
              <a:rPr lang="et-EE" altLang="et-EE" sz="2400" kern="0" dirty="0">
                <a:solidFill>
                  <a:srgbClr val="000000"/>
                </a:solidFill>
                <a:latin typeface="Arial"/>
                <a:cs typeface="Arial"/>
              </a:rPr>
              <a:t> (nt tantsu- ja laulupeod, spordiüritused) </a:t>
            </a:r>
          </a:p>
          <a:p>
            <a:pPr marL="342900" lvl="0" indent="-342900" eaLnBrk="0" fontAlgn="base" hangingPunct="0">
              <a:lnSpc>
                <a:spcPct val="100000"/>
              </a:lnSpc>
              <a:spcBef>
                <a:spcPct val="20000"/>
              </a:spcBef>
              <a:spcAft>
                <a:spcPct val="0"/>
              </a:spcAft>
              <a:buFontTx/>
              <a:buChar char="•"/>
            </a:pPr>
            <a:r>
              <a:rPr lang="et-EE" altLang="et-EE" sz="2400" kern="0" dirty="0">
                <a:solidFill>
                  <a:srgbClr val="000000"/>
                </a:solidFill>
                <a:latin typeface="Arial"/>
                <a:cs typeface="Arial"/>
              </a:rPr>
              <a:t>“Katusorganisatsioonide” projektid, mis kaasavad erinevaid huvigruppe või väärtustavad piirkonna eripärasid või seovad valdkonna eestvedajaid ja/või soodustavad koostööd erinevate osapoolte vahel ja on suunatud kogu piirkonna huvilistele. </a:t>
            </a:r>
          </a:p>
          <a:p>
            <a:endParaRPr lang="et-EE" dirty="0"/>
          </a:p>
        </p:txBody>
      </p:sp>
    </p:spTree>
    <p:extLst>
      <p:ext uri="{BB962C8B-B14F-4D97-AF65-F5344CB8AC3E}">
        <p14:creationId xmlns:p14="http://schemas.microsoft.com/office/powerpoint/2010/main" val="582397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3200" kern="0" dirty="0">
                <a:solidFill>
                  <a:srgbClr val="000000"/>
                </a:solidFill>
                <a:latin typeface="Arial"/>
                <a:cs typeface="Arial"/>
              </a:rPr>
              <a:t>Meede 3: </a:t>
            </a:r>
            <a:r>
              <a:rPr lang="et-EE" altLang="et-EE" sz="3200" kern="0" dirty="0">
                <a:solidFill>
                  <a:srgbClr val="000000"/>
                </a:solidFill>
                <a:latin typeface="Arial"/>
                <a:cs typeface="Arial"/>
                <a:hlinkClick r:id="rId2" action="ppaction://hlinkfile"/>
              </a:rPr>
              <a:t>Maakondlikud ühistegevused ja koolitused</a:t>
            </a:r>
            <a:endParaRPr lang="et-EE" dirty="0"/>
          </a:p>
        </p:txBody>
      </p:sp>
      <p:sp>
        <p:nvSpPr>
          <p:cNvPr id="3" name="Sisu kohatäide 2"/>
          <p:cNvSpPr>
            <a:spLocks noGrp="1"/>
          </p:cNvSpPr>
          <p:nvPr>
            <p:ph idx="1"/>
          </p:nvPr>
        </p:nvSpPr>
        <p:spPr>
          <a:xfrm>
            <a:off x="628650" y="1541721"/>
            <a:ext cx="7886700" cy="4635242"/>
          </a:xfrm>
        </p:spPr>
        <p:txBody>
          <a:bodyPr/>
          <a:lstStyle/>
          <a:p>
            <a:pPr marL="0" lvl="0" indent="0" eaLnBrk="0" fontAlgn="base" hangingPunct="0">
              <a:lnSpc>
                <a:spcPct val="100000"/>
              </a:lnSpc>
              <a:spcBef>
                <a:spcPct val="20000"/>
              </a:spcBef>
              <a:spcAft>
                <a:spcPct val="0"/>
              </a:spcAft>
              <a:buNone/>
              <a:defRPr/>
            </a:pPr>
            <a:r>
              <a:rPr lang="et-EE" sz="1400" kern="0" dirty="0">
                <a:solidFill>
                  <a:srgbClr val="000000"/>
                </a:solidFill>
                <a:latin typeface="Arial"/>
                <a:cs typeface="Arial"/>
              </a:rPr>
              <a:t>• toimivate suurürituste jätkamine ja uute algatamine (spordi-, tantsu- ja laulupäevad, rahvapeod jms),</a:t>
            </a:r>
          </a:p>
          <a:p>
            <a:pPr marL="0" lvl="0" indent="0" eaLnBrk="0" fontAlgn="base" hangingPunct="0">
              <a:lnSpc>
                <a:spcPct val="100000"/>
              </a:lnSpc>
              <a:spcBef>
                <a:spcPct val="20000"/>
              </a:spcBef>
              <a:spcAft>
                <a:spcPct val="0"/>
              </a:spcAft>
              <a:buNone/>
              <a:defRPr/>
            </a:pPr>
            <a:r>
              <a:rPr lang="et-EE" sz="1400" kern="0" dirty="0">
                <a:solidFill>
                  <a:srgbClr val="000000"/>
                </a:solidFill>
                <a:latin typeface="Arial"/>
                <a:cs typeface="Arial"/>
              </a:rPr>
              <a:t>• maakonna mainekujundusega seotud tegevused</a:t>
            </a:r>
          </a:p>
          <a:p>
            <a:pPr marL="0" lvl="0" indent="0" eaLnBrk="0" fontAlgn="base" hangingPunct="0">
              <a:lnSpc>
                <a:spcPct val="100000"/>
              </a:lnSpc>
              <a:spcBef>
                <a:spcPct val="20000"/>
              </a:spcBef>
              <a:spcAft>
                <a:spcPct val="0"/>
              </a:spcAft>
              <a:buNone/>
              <a:defRPr/>
            </a:pPr>
            <a:r>
              <a:rPr lang="et-EE" sz="1400" kern="0" dirty="0">
                <a:solidFill>
                  <a:srgbClr val="000000"/>
                </a:solidFill>
                <a:latin typeface="Arial"/>
                <a:cs typeface="Arial"/>
              </a:rPr>
              <a:t>• maakondlike koostöövõrgustike ja </a:t>
            </a:r>
            <a:r>
              <a:rPr lang="et-EE" sz="1400" kern="0" dirty="0" err="1">
                <a:solidFill>
                  <a:srgbClr val="000000"/>
                </a:solidFill>
                <a:latin typeface="Arial"/>
                <a:cs typeface="Arial"/>
              </a:rPr>
              <a:t>klastrite</a:t>
            </a:r>
            <a:r>
              <a:rPr lang="et-EE" sz="1400" kern="0" dirty="0">
                <a:solidFill>
                  <a:srgbClr val="000000"/>
                </a:solidFill>
                <a:latin typeface="Arial"/>
                <a:cs typeface="Arial"/>
              </a:rPr>
              <a:t> arendamine</a:t>
            </a:r>
          </a:p>
          <a:p>
            <a:pPr marL="0" lvl="0" indent="0" eaLnBrk="0" fontAlgn="base" hangingPunct="0">
              <a:lnSpc>
                <a:spcPct val="100000"/>
              </a:lnSpc>
              <a:spcBef>
                <a:spcPct val="20000"/>
              </a:spcBef>
              <a:spcAft>
                <a:spcPct val="0"/>
              </a:spcAft>
              <a:buNone/>
              <a:defRPr/>
            </a:pPr>
            <a:r>
              <a:rPr lang="et-EE" sz="1400" kern="0" dirty="0">
                <a:solidFill>
                  <a:srgbClr val="000000"/>
                </a:solidFill>
                <a:latin typeface="Arial"/>
                <a:cs typeface="Arial"/>
              </a:rPr>
              <a:t>• maakonnaülene noortetegevus </a:t>
            </a:r>
          </a:p>
          <a:p>
            <a:pPr marL="0" lvl="0" indent="0" eaLnBrk="0" fontAlgn="base" hangingPunct="0">
              <a:lnSpc>
                <a:spcPct val="100000"/>
              </a:lnSpc>
              <a:spcBef>
                <a:spcPct val="20000"/>
              </a:spcBef>
              <a:spcAft>
                <a:spcPct val="0"/>
              </a:spcAft>
              <a:buNone/>
              <a:defRPr/>
            </a:pPr>
            <a:r>
              <a:rPr lang="et-EE" sz="1400" kern="0" dirty="0">
                <a:solidFill>
                  <a:srgbClr val="000000"/>
                </a:solidFill>
                <a:latin typeface="Arial"/>
                <a:cs typeface="Arial"/>
              </a:rPr>
              <a:t>• ühisprojektide algatamine ja arendamine</a:t>
            </a:r>
          </a:p>
          <a:p>
            <a:pPr marL="0" lvl="0" indent="0" eaLnBrk="0" fontAlgn="base" hangingPunct="0">
              <a:lnSpc>
                <a:spcPct val="100000"/>
              </a:lnSpc>
              <a:spcBef>
                <a:spcPct val="20000"/>
              </a:spcBef>
              <a:spcAft>
                <a:spcPct val="0"/>
              </a:spcAft>
              <a:buNone/>
              <a:defRPr/>
            </a:pPr>
            <a:r>
              <a:rPr lang="et-EE" sz="1400" kern="0" dirty="0">
                <a:solidFill>
                  <a:srgbClr val="000000"/>
                </a:solidFill>
                <a:latin typeface="Arial"/>
                <a:cs typeface="Arial"/>
              </a:rPr>
              <a:t>• koolituste korraldamine ja oskuste omandamine (valdkonnad: kohalik toit, turism, loomemajandus, puidu- ja metallisektor)</a:t>
            </a:r>
          </a:p>
          <a:p>
            <a:pPr marL="0" lvl="0" indent="0" eaLnBrk="0" fontAlgn="base" hangingPunct="0">
              <a:lnSpc>
                <a:spcPct val="100000"/>
              </a:lnSpc>
              <a:spcBef>
                <a:spcPct val="20000"/>
              </a:spcBef>
              <a:spcAft>
                <a:spcPct val="0"/>
              </a:spcAft>
              <a:buNone/>
              <a:defRPr/>
            </a:pPr>
            <a:endParaRPr lang="et-EE" sz="1400" kern="0" dirty="0">
              <a:solidFill>
                <a:srgbClr val="000000"/>
              </a:solidFill>
              <a:latin typeface="Arial"/>
              <a:cs typeface="Arial"/>
            </a:endParaRPr>
          </a:p>
          <a:p>
            <a:pPr marL="342900" lvl="0" indent="-342900" eaLnBrk="0" fontAlgn="base" hangingPunct="0">
              <a:lnSpc>
                <a:spcPct val="100000"/>
              </a:lnSpc>
              <a:spcBef>
                <a:spcPct val="20000"/>
              </a:spcBef>
              <a:spcAft>
                <a:spcPct val="0"/>
              </a:spcAft>
              <a:buFontTx/>
              <a:buChar char="•"/>
              <a:defRPr/>
            </a:pPr>
            <a:r>
              <a:rPr lang="et-EE" sz="1400" kern="0" dirty="0">
                <a:solidFill>
                  <a:srgbClr val="000000"/>
                </a:solidFill>
                <a:latin typeface="Arial"/>
                <a:cs typeface="Arial"/>
              </a:rPr>
              <a:t>Toetuse taotlemise eelduseks on vähemalt 2 osapoole ühistegevus, v.a koolituste korraldamine ja oskuste omandamine. Koostööpartnerid peavad eelnevalt koostama 2-4-aastase tegevuskava. Meede ei või sisaldada investeeringuid põhivarasse ja infrastruktuuri. </a:t>
            </a:r>
          </a:p>
          <a:p>
            <a:pPr marL="342900" lvl="0" indent="-342900" eaLnBrk="0" fontAlgn="base" hangingPunct="0">
              <a:lnSpc>
                <a:spcPct val="100000"/>
              </a:lnSpc>
              <a:spcBef>
                <a:spcPct val="20000"/>
              </a:spcBef>
              <a:spcAft>
                <a:spcPct val="0"/>
              </a:spcAft>
              <a:buFontTx/>
              <a:buChar char="•"/>
              <a:defRPr/>
            </a:pPr>
            <a:r>
              <a:rPr lang="et-EE" sz="1400" kern="0" dirty="0">
                <a:solidFill>
                  <a:srgbClr val="000000"/>
                </a:solidFill>
                <a:latin typeface="Arial"/>
                <a:cs typeface="Arial"/>
              </a:rPr>
              <a:t>Investeeringud väikevahenditesse võivad moodustada kuni 25% projekti abikõlbulikest kuludest.</a:t>
            </a:r>
          </a:p>
          <a:p>
            <a:pPr marL="342900" lvl="0" indent="-342900" eaLnBrk="0" fontAlgn="base" hangingPunct="0">
              <a:lnSpc>
                <a:spcPct val="100000"/>
              </a:lnSpc>
              <a:spcBef>
                <a:spcPct val="20000"/>
              </a:spcBef>
              <a:spcAft>
                <a:spcPct val="0"/>
              </a:spcAft>
              <a:buFontTx/>
              <a:buChar char="•"/>
              <a:defRPr/>
            </a:pPr>
            <a:r>
              <a:rPr lang="et-EE" sz="1400" kern="0" dirty="0">
                <a:solidFill>
                  <a:srgbClr val="000000"/>
                </a:solidFill>
                <a:latin typeface="Arial"/>
                <a:cs typeface="Arial"/>
              </a:rPr>
              <a:t>Ühisprojektide puhul on abikõlblikud koostöö jooksvad kulud, sh projektijuhtimine kuni 20 % ühistegevuste eelarvest.</a:t>
            </a:r>
          </a:p>
          <a:p>
            <a:endParaRPr lang="et-EE" dirty="0"/>
          </a:p>
        </p:txBody>
      </p:sp>
    </p:spTree>
    <p:extLst>
      <p:ext uri="{BB962C8B-B14F-4D97-AF65-F5344CB8AC3E}">
        <p14:creationId xmlns:p14="http://schemas.microsoft.com/office/powerpoint/2010/main" val="803811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027739"/>
          </a:xfrm>
        </p:spPr>
        <p:txBody>
          <a:bodyPr/>
          <a:lstStyle/>
          <a:p>
            <a:r>
              <a:rPr lang="et-EE" altLang="et-EE" dirty="0"/>
              <a:t>Meetmete eelarve </a:t>
            </a:r>
            <a:r>
              <a:rPr lang="et-EE" altLang="et-EE" dirty="0" smtClean="0"/>
              <a:t>2019</a:t>
            </a:r>
            <a:endParaRPr lang="et-E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80627367"/>
              </p:ext>
            </p:extLst>
          </p:nvPr>
        </p:nvGraphicFramePr>
        <p:xfrm>
          <a:off x="563525" y="1552354"/>
          <a:ext cx="7442791" cy="2764464"/>
        </p:xfrm>
        <a:graphic>
          <a:graphicData uri="http://schemas.openxmlformats.org/drawingml/2006/table">
            <a:tbl>
              <a:tblPr/>
              <a:tblGrid>
                <a:gridCol w="1176310"/>
                <a:gridCol w="1003365"/>
                <a:gridCol w="1127051"/>
                <a:gridCol w="1095154"/>
                <a:gridCol w="1127051"/>
                <a:gridCol w="1055697"/>
                <a:gridCol w="858163"/>
              </a:tblGrid>
              <a:tr h="727491">
                <a:tc>
                  <a:txBody>
                    <a:bodyPr/>
                    <a:lstStyle/>
                    <a:p>
                      <a:pPr algn="l" fontAlgn="b"/>
                      <a:r>
                        <a:rPr lang="et-EE" sz="1400" b="0" i="0" u="none" strike="noStrike" dirty="0">
                          <a:solidFill>
                            <a:srgbClr val="000000"/>
                          </a:solidFill>
                          <a:effectLst/>
                          <a:latin typeface="Calibri"/>
                        </a:rPr>
                        <a:t>piirkond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r>
                        <a:rPr lang="et-EE" sz="1400" b="0" i="0" u="none" strike="noStrike" dirty="0">
                          <a:solidFill>
                            <a:srgbClr val="000000"/>
                          </a:solidFill>
                          <a:effectLst/>
                          <a:latin typeface="Calibri"/>
                        </a:rPr>
                        <a:t>Ettevõtluse ühistegevus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r>
                        <a:rPr lang="et-EE" sz="1400" b="0" i="0" u="none" strike="noStrike" dirty="0">
                          <a:solidFill>
                            <a:srgbClr val="000000"/>
                          </a:solidFill>
                          <a:effectLst/>
                          <a:latin typeface="Calibri"/>
                        </a:rPr>
                        <a:t>Ettevõtluse investeeringud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r>
                        <a:rPr lang="et-EE" sz="1400" b="0" i="0" u="none" strike="noStrike" dirty="0">
                          <a:solidFill>
                            <a:srgbClr val="000000"/>
                          </a:solidFill>
                          <a:effectLst/>
                          <a:latin typeface="Calibri"/>
                        </a:rPr>
                        <a:t>Kogukondade ühistegevus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r>
                        <a:rPr lang="et-EE" sz="1400" b="0" i="0" u="none" strike="noStrike" dirty="0">
                          <a:solidFill>
                            <a:srgbClr val="000000"/>
                          </a:solidFill>
                          <a:effectLst/>
                          <a:latin typeface="Calibri"/>
                        </a:rPr>
                        <a:t>Kogukondade investeeringud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r>
                        <a:rPr lang="et-EE" sz="1400" b="0" i="0" u="none" strike="noStrike" dirty="0">
                          <a:solidFill>
                            <a:srgbClr val="000000"/>
                          </a:solidFill>
                          <a:effectLst/>
                          <a:latin typeface="Calibri"/>
                        </a:rPr>
                        <a:t>Maakondlikud projektid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r>
                        <a:rPr lang="et-EE" sz="1400" b="0" i="0" u="none" strike="noStrike" dirty="0">
                          <a:solidFill>
                            <a:srgbClr val="000000"/>
                          </a:solidFill>
                          <a:effectLst/>
                          <a:latin typeface="Calibri"/>
                        </a:rPr>
                        <a:t>Koostööprojektid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678991">
                <a:tc>
                  <a:txBody>
                    <a:bodyPr/>
                    <a:lstStyle/>
                    <a:p>
                      <a:pPr algn="l" fontAlgn="b"/>
                      <a:r>
                        <a:rPr lang="et-EE" sz="1600" b="1" i="0" u="none" strike="noStrike" dirty="0">
                          <a:solidFill>
                            <a:srgbClr val="000000"/>
                          </a:solidFill>
                          <a:effectLst/>
                          <a:latin typeface="Calibri"/>
                        </a:rPr>
                        <a:t>Põltsamaa piirkond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t-EE" sz="1600" b="1" i="0" u="none" strike="noStrike" dirty="0">
                          <a:solidFill>
                            <a:srgbClr val="000000"/>
                          </a:solidFill>
                          <a:effectLst/>
                          <a:latin typeface="Calibri"/>
                        </a:rPr>
                        <a:t>154 579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a:solidFill>
                            <a:srgbClr val="000000"/>
                          </a:solidFill>
                          <a:effectLst/>
                          <a:latin typeface="Calibri"/>
                        </a:rPr>
                        <a:t>97 300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dirty="0">
                          <a:solidFill>
                            <a:srgbClr val="000000"/>
                          </a:solidFill>
                          <a:effectLst/>
                          <a:latin typeface="Calibri"/>
                        </a:rPr>
                        <a:t>48 291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a:solidFill>
                            <a:srgbClr val="000000"/>
                          </a:solidFill>
                          <a:effectLst/>
                          <a:latin typeface="Calibri"/>
                        </a:rPr>
                        <a:t>103 847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t-EE" sz="1600" b="1" i="0" u="none" strike="noStrike">
                          <a:solidFill>
                            <a:srgbClr val="000000"/>
                          </a:solidFill>
                          <a:effectLst/>
                          <a:latin typeface="Calibri"/>
                        </a:rPr>
                        <a:t>143 047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t-EE" sz="1600" b="1" i="0" u="none" strike="noStrike">
                          <a:solidFill>
                            <a:srgbClr val="000000"/>
                          </a:solidFill>
                          <a:effectLst/>
                          <a:latin typeface="Calibri"/>
                        </a:rPr>
                        <a:t>30 000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8991">
                <a:tc>
                  <a:txBody>
                    <a:bodyPr/>
                    <a:lstStyle/>
                    <a:p>
                      <a:pPr algn="l" fontAlgn="b"/>
                      <a:r>
                        <a:rPr lang="et-EE" sz="1600" b="1" i="0" u="none" strike="noStrike" dirty="0">
                          <a:solidFill>
                            <a:srgbClr val="000000"/>
                          </a:solidFill>
                          <a:effectLst/>
                          <a:latin typeface="Calibri"/>
                        </a:rPr>
                        <a:t>Vooremaa piirkond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t-EE"/>
                    </a:p>
                  </a:txBody>
                  <a:tcPr/>
                </a:tc>
                <a:tc>
                  <a:txBody>
                    <a:bodyPr/>
                    <a:lstStyle/>
                    <a:p>
                      <a:pPr algn="r" fontAlgn="b"/>
                      <a:r>
                        <a:rPr lang="et-EE" sz="1600" b="1" i="0" u="none" strike="noStrike" dirty="0">
                          <a:solidFill>
                            <a:srgbClr val="000000"/>
                          </a:solidFill>
                          <a:effectLst/>
                          <a:latin typeface="Calibri"/>
                        </a:rPr>
                        <a:t>161 179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dirty="0">
                          <a:solidFill>
                            <a:srgbClr val="000000"/>
                          </a:solidFill>
                          <a:effectLst/>
                          <a:latin typeface="Calibri"/>
                        </a:rPr>
                        <a:t>79 995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dirty="0">
                          <a:solidFill>
                            <a:srgbClr val="000000"/>
                          </a:solidFill>
                          <a:effectLst/>
                          <a:latin typeface="Calibri"/>
                        </a:rPr>
                        <a:t>172 024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t-EE"/>
                    </a:p>
                  </a:txBody>
                  <a:tcPr/>
                </a:tc>
                <a:tc vMerge="1">
                  <a:txBody>
                    <a:bodyPr/>
                    <a:lstStyle/>
                    <a:p>
                      <a:endParaRPr lang="et-EE"/>
                    </a:p>
                  </a:txBody>
                  <a:tcPr/>
                </a:tc>
              </a:tr>
              <a:tr h="678991">
                <a:tc>
                  <a:txBody>
                    <a:bodyPr/>
                    <a:lstStyle/>
                    <a:p>
                      <a:pPr algn="l" fontAlgn="b"/>
                      <a:r>
                        <a:rPr lang="et-EE" sz="1600" b="1" i="0" u="none" strike="noStrike">
                          <a:solidFill>
                            <a:srgbClr val="000000"/>
                          </a:solidFill>
                          <a:effectLst/>
                          <a:latin typeface="Calibri"/>
                        </a:rPr>
                        <a:t>Peipsi piirkond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t-EE"/>
                    </a:p>
                  </a:txBody>
                  <a:tcPr/>
                </a:tc>
                <a:tc>
                  <a:txBody>
                    <a:bodyPr/>
                    <a:lstStyle/>
                    <a:p>
                      <a:pPr algn="r" fontAlgn="b"/>
                      <a:r>
                        <a:rPr lang="et-EE" sz="1600" b="1" i="0" u="none" strike="noStrike">
                          <a:solidFill>
                            <a:srgbClr val="000000"/>
                          </a:solidFill>
                          <a:effectLst/>
                          <a:latin typeface="Calibri"/>
                        </a:rPr>
                        <a:t>82 859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a:solidFill>
                            <a:srgbClr val="000000"/>
                          </a:solidFill>
                          <a:effectLst/>
                          <a:latin typeface="Calibri"/>
                        </a:rPr>
                        <a:t>35 521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dirty="0">
                          <a:solidFill>
                            <a:srgbClr val="000000"/>
                          </a:solidFill>
                          <a:effectLst/>
                          <a:latin typeface="Calibri"/>
                        </a:rPr>
                        <a:t>76 386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t-EE"/>
                    </a:p>
                  </a:txBody>
                  <a:tcPr/>
                </a:tc>
                <a:tc vMerge="1">
                  <a:txBody>
                    <a:bodyPr/>
                    <a:lstStyle/>
                    <a:p>
                      <a:endParaRPr lang="et-EE"/>
                    </a:p>
                  </a:txBody>
                  <a:tcPr/>
                </a:tc>
              </a:tr>
            </a:tbl>
          </a:graphicData>
        </a:graphic>
      </p:graphicFrame>
    </p:spTree>
    <p:extLst>
      <p:ext uri="{BB962C8B-B14F-4D97-AF65-F5344CB8AC3E}">
        <p14:creationId xmlns:p14="http://schemas.microsoft.com/office/powerpoint/2010/main" val="2563761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altLang="et-EE" sz="2400" dirty="0">
                <a:latin typeface="Arial" pitchFamily="34" charset="0"/>
                <a:cs typeface="Arial" pitchFamily="34" charset="0"/>
              </a:rPr>
              <a:t>Meede 1. Ettevõtlusmeede</a:t>
            </a:r>
            <a:br>
              <a:rPr lang="et-EE" altLang="et-EE" sz="2400" dirty="0">
                <a:latin typeface="Arial" pitchFamily="34" charset="0"/>
                <a:cs typeface="Arial" pitchFamily="34" charset="0"/>
              </a:rPr>
            </a:br>
            <a:r>
              <a:rPr lang="et-EE" altLang="et-EE" sz="2400" dirty="0">
                <a:latin typeface="Arial" pitchFamily="34" charset="0"/>
                <a:cs typeface="Arial" pitchFamily="34" charset="0"/>
              </a:rPr>
              <a:t>alameede 1.1. Ettevõtluse ühisprojektid</a:t>
            </a:r>
            <a:endParaRPr lang="et-EE" sz="2400" dirty="0">
              <a:latin typeface="Arial" pitchFamily="34" charset="0"/>
              <a:cs typeface="Arial" pitchFamily="34" charset="0"/>
            </a:endParaRPr>
          </a:p>
        </p:txBody>
      </p:sp>
      <p:sp>
        <p:nvSpPr>
          <p:cNvPr id="3" name="Sisu kohatäide 2"/>
          <p:cNvSpPr>
            <a:spLocks noGrp="1"/>
          </p:cNvSpPr>
          <p:nvPr>
            <p:ph idx="1"/>
          </p:nvPr>
        </p:nvSpPr>
        <p:spPr>
          <a:xfrm>
            <a:off x="628650" y="1509823"/>
            <a:ext cx="7886700" cy="4667140"/>
          </a:xfrm>
        </p:spPr>
        <p:txBody>
          <a:bodyPr>
            <a:normAutofit/>
          </a:bodyPr>
          <a:lstStyle/>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Meetmest toetatakse järgmisi tegevusi:</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kohaliku tasandi </a:t>
            </a:r>
            <a:r>
              <a:rPr lang="et-EE" sz="1600" b="1" kern="0" dirty="0" err="1">
                <a:solidFill>
                  <a:srgbClr val="000000"/>
                </a:solidFill>
                <a:latin typeface="Arial"/>
                <a:cs typeface="Arial"/>
              </a:rPr>
              <a:t>müügiedendustegevus</a:t>
            </a:r>
            <a:r>
              <a:rPr lang="et-EE" sz="1600" kern="0" dirty="0">
                <a:solidFill>
                  <a:srgbClr val="000000"/>
                </a:solidFill>
                <a:latin typeface="Arial"/>
                <a:cs typeface="Arial"/>
              </a:rPr>
              <a:t> lühikeste tarneahelate ja kohalike müügikohtade arendamiseks</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koostöö tarneahelas osalejate vahel </a:t>
            </a:r>
            <a:r>
              <a:rPr lang="et-EE" sz="1600" b="1" kern="0" dirty="0">
                <a:solidFill>
                  <a:srgbClr val="000000"/>
                </a:solidFill>
                <a:latin typeface="Arial"/>
                <a:cs typeface="Arial"/>
              </a:rPr>
              <a:t>lühikeste tarneahelate ja kohalike turgude </a:t>
            </a:r>
            <a:r>
              <a:rPr lang="et-EE" sz="1600" kern="0" dirty="0">
                <a:solidFill>
                  <a:srgbClr val="000000"/>
                </a:solidFill>
                <a:latin typeface="Arial"/>
                <a:cs typeface="Arial"/>
              </a:rPr>
              <a:t>loomiseks ja arendamiseks</a:t>
            </a:r>
          </a:p>
          <a:p>
            <a:pPr marL="342900" lvl="0" indent="-342900" eaLnBrk="0" fontAlgn="base" hangingPunct="0">
              <a:lnSpc>
                <a:spcPct val="100000"/>
              </a:lnSpc>
              <a:spcBef>
                <a:spcPct val="20000"/>
              </a:spcBef>
              <a:spcAft>
                <a:spcPct val="0"/>
              </a:spcAft>
              <a:buFontTx/>
              <a:buChar char="•"/>
              <a:defRPr/>
            </a:pPr>
            <a:r>
              <a:rPr lang="et-EE" sz="1600" b="1" kern="0" dirty="0">
                <a:solidFill>
                  <a:srgbClr val="000000"/>
                </a:solidFill>
                <a:latin typeface="Arial"/>
                <a:cs typeface="Arial"/>
              </a:rPr>
              <a:t>uute</a:t>
            </a:r>
            <a:r>
              <a:rPr lang="et-EE" sz="1600" kern="0" dirty="0">
                <a:solidFill>
                  <a:srgbClr val="000000"/>
                </a:solidFill>
                <a:latin typeface="Arial"/>
                <a:cs typeface="Arial"/>
              </a:rPr>
              <a:t> toodete, tavade, protsesside ja tehnoloogia arendamine </a:t>
            </a:r>
          </a:p>
          <a:p>
            <a:pPr marL="342900" lvl="0" indent="-342900" eaLnBrk="0" fontAlgn="base" hangingPunct="0">
              <a:lnSpc>
                <a:spcPct val="100000"/>
              </a:lnSpc>
              <a:spcBef>
                <a:spcPct val="20000"/>
              </a:spcBef>
              <a:spcAft>
                <a:spcPct val="0"/>
              </a:spcAft>
              <a:buFontTx/>
              <a:buChar char="•"/>
              <a:defRPr/>
            </a:pPr>
            <a:r>
              <a:rPr lang="et-EE" sz="1600" b="1" kern="0" dirty="0">
                <a:solidFill>
                  <a:srgbClr val="000000"/>
                </a:solidFill>
                <a:latin typeface="Arial"/>
                <a:cs typeface="Arial"/>
              </a:rPr>
              <a:t>koostöö väikeettevõtjate vahe</a:t>
            </a:r>
            <a:r>
              <a:rPr lang="et-EE" sz="1600" kern="0" dirty="0">
                <a:solidFill>
                  <a:srgbClr val="000000"/>
                </a:solidFill>
                <a:latin typeface="Arial"/>
                <a:cs typeface="Arial"/>
              </a:rPr>
              <a:t>l, et korraldada ühiseid tööprotsesse ning jagada vahendeid ja ressursse</a:t>
            </a:r>
          </a:p>
          <a:p>
            <a:pPr marL="342900" lvl="0" indent="-342900" eaLnBrk="0" fontAlgn="base" hangingPunct="0">
              <a:lnSpc>
                <a:spcPct val="100000"/>
              </a:lnSpc>
              <a:spcBef>
                <a:spcPct val="20000"/>
              </a:spcBef>
              <a:spcAft>
                <a:spcPct val="0"/>
              </a:spcAft>
              <a:buFontTx/>
              <a:buChar char="•"/>
              <a:defRPr/>
            </a:pPr>
            <a:r>
              <a:rPr lang="et-EE" sz="1600" b="1" kern="0" dirty="0">
                <a:solidFill>
                  <a:srgbClr val="000000"/>
                </a:solidFill>
                <a:latin typeface="Arial"/>
                <a:cs typeface="Arial"/>
              </a:rPr>
              <a:t>koostöö</a:t>
            </a:r>
            <a:r>
              <a:rPr lang="et-EE" sz="1600" kern="0" dirty="0">
                <a:solidFill>
                  <a:srgbClr val="000000"/>
                </a:solidFill>
                <a:latin typeface="Arial"/>
                <a:cs typeface="Arial"/>
              </a:rPr>
              <a:t> ettevõtjate, üldhariduskoolide ning maakonna kutseõppeasutuste ja </a:t>
            </a:r>
            <a:r>
              <a:rPr lang="et-EE" sz="1600" b="1" kern="0" dirty="0">
                <a:solidFill>
                  <a:srgbClr val="000000"/>
                </a:solidFill>
                <a:latin typeface="Arial"/>
                <a:cs typeface="Arial"/>
              </a:rPr>
              <a:t>teadusasutuste vahel</a:t>
            </a:r>
          </a:p>
          <a:p>
            <a:pPr marL="342900" lvl="0" indent="-342900" eaLnBrk="0" fontAlgn="base" hangingPunct="0">
              <a:lnSpc>
                <a:spcPct val="100000"/>
              </a:lnSpc>
              <a:spcBef>
                <a:spcPct val="20000"/>
              </a:spcBef>
              <a:spcAft>
                <a:spcPct val="0"/>
              </a:spcAft>
              <a:buFontTx/>
              <a:buChar char="•"/>
              <a:defRPr/>
            </a:pPr>
            <a:r>
              <a:rPr lang="et-EE" sz="1600" b="1" kern="0" dirty="0" err="1">
                <a:solidFill>
                  <a:srgbClr val="000000"/>
                </a:solidFill>
                <a:latin typeface="Arial"/>
                <a:cs typeface="Arial"/>
              </a:rPr>
              <a:t>klastrite</a:t>
            </a:r>
            <a:r>
              <a:rPr lang="et-EE" sz="1600" kern="0" dirty="0">
                <a:solidFill>
                  <a:srgbClr val="000000"/>
                </a:solidFill>
                <a:latin typeface="Arial"/>
                <a:cs typeface="Arial"/>
              </a:rPr>
              <a:t> loomine ja arendamine</a:t>
            </a:r>
          </a:p>
          <a:p>
            <a:pPr marL="0" lvl="0" indent="0" eaLnBrk="0" fontAlgn="base" hangingPunct="0">
              <a:lnSpc>
                <a:spcPct val="100000"/>
              </a:lnSpc>
              <a:spcBef>
                <a:spcPct val="20000"/>
              </a:spcBef>
              <a:spcAft>
                <a:spcPct val="0"/>
              </a:spcAft>
              <a:buNone/>
              <a:defRPr/>
            </a:pPr>
            <a:r>
              <a:rPr lang="et-EE" sz="1600" b="1" kern="0" dirty="0" smtClean="0">
                <a:solidFill>
                  <a:srgbClr val="000000"/>
                </a:solidFill>
                <a:latin typeface="Arial"/>
                <a:cs typeface="Arial"/>
              </a:rPr>
              <a:t>Toetuse </a:t>
            </a:r>
            <a:r>
              <a:rPr lang="et-EE" sz="1600" b="1" kern="0" dirty="0">
                <a:solidFill>
                  <a:srgbClr val="000000"/>
                </a:solidFill>
                <a:latin typeface="Arial"/>
                <a:cs typeface="Arial"/>
              </a:rPr>
              <a:t>taotlemise eelduseks on vähemalt 2 osapoole ühistegevus</a:t>
            </a:r>
            <a:r>
              <a:rPr lang="et-EE" sz="1600" kern="0" dirty="0">
                <a:solidFill>
                  <a:srgbClr val="000000"/>
                </a:solidFill>
                <a:latin typeface="Arial"/>
                <a:cs typeface="Arial"/>
              </a:rPr>
              <a:t>. </a:t>
            </a:r>
            <a:r>
              <a:rPr lang="et-EE" sz="1600" b="1" kern="0" dirty="0">
                <a:solidFill>
                  <a:srgbClr val="000000"/>
                </a:solidFill>
                <a:latin typeface="Arial"/>
                <a:cs typeface="Arial"/>
              </a:rPr>
              <a:t>Koostööpartnerid peavad eelnevalt koostama 2-4-aastase TEGEVUSKAVA.</a:t>
            </a:r>
            <a:endParaRPr lang="et-EE" sz="1600" kern="0" dirty="0">
              <a:solidFill>
                <a:srgbClr val="000000"/>
              </a:solidFill>
              <a:latin typeface="Arial"/>
              <a:cs typeface="Arial"/>
            </a:endParaRP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Meetmes on lubatud investeeringud põhivarasse kuni 50% toetuse summast (</a:t>
            </a:r>
            <a:r>
              <a:rPr lang="et-EE" sz="1600" kern="0" dirty="0" err="1">
                <a:solidFill>
                  <a:srgbClr val="000000"/>
                </a:solidFill>
                <a:latin typeface="Arial"/>
                <a:cs typeface="Arial"/>
              </a:rPr>
              <a:t>max</a:t>
            </a:r>
            <a:r>
              <a:rPr lang="et-EE" sz="1600" kern="0" dirty="0">
                <a:solidFill>
                  <a:srgbClr val="000000"/>
                </a:solidFill>
                <a:latin typeface="Arial"/>
                <a:cs typeface="Arial"/>
              </a:rPr>
              <a:t> 10 tuh eurot). </a:t>
            </a:r>
            <a:r>
              <a:rPr lang="fi-FI" sz="1600" kern="0" dirty="0" err="1">
                <a:solidFill>
                  <a:srgbClr val="000000"/>
                </a:solidFill>
                <a:latin typeface="Arial"/>
                <a:cs typeface="Arial"/>
              </a:rPr>
              <a:t>Projektijuhtimise</a:t>
            </a:r>
            <a:r>
              <a:rPr lang="fi-FI" sz="1600" kern="0" dirty="0">
                <a:solidFill>
                  <a:srgbClr val="000000"/>
                </a:solidFill>
                <a:latin typeface="Arial"/>
                <a:cs typeface="Arial"/>
              </a:rPr>
              <a:t> </a:t>
            </a:r>
            <a:r>
              <a:rPr lang="fi-FI" sz="1600" kern="0" dirty="0" err="1">
                <a:solidFill>
                  <a:srgbClr val="000000"/>
                </a:solidFill>
                <a:latin typeface="Arial"/>
                <a:cs typeface="Arial"/>
              </a:rPr>
              <a:t>tasu</a:t>
            </a:r>
            <a:r>
              <a:rPr lang="fi-FI" sz="1600" kern="0" dirty="0">
                <a:solidFill>
                  <a:srgbClr val="000000"/>
                </a:solidFill>
                <a:latin typeface="Arial"/>
                <a:cs typeface="Arial"/>
              </a:rPr>
              <a:t> ei </a:t>
            </a:r>
            <a:r>
              <a:rPr lang="fi-FI" sz="1600" kern="0" dirty="0" err="1">
                <a:solidFill>
                  <a:srgbClr val="000000"/>
                </a:solidFill>
                <a:latin typeface="Arial"/>
                <a:cs typeface="Arial"/>
              </a:rPr>
              <a:t>tohi</a:t>
            </a:r>
            <a:r>
              <a:rPr lang="fi-FI" sz="1600" kern="0" dirty="0">
                <a:solidFill>
                  <a:srgbClr val="000000"/>
                </a:solidFill>
                <a:latin typeface="Arial"/>
                <a:cs typeface="Arial"/>
              </a:rPr>
              <a:t> olla </a:t>
            </a:r>
            <a:r>
              <a:rPr lang="fi-FI" sz="1600" kern="0" dirty="0" err="1">
                <a:solidFill>
                  <a:srgbClr val="000000"/>
                </a:solidFill>
                <a:latin typeface="Arial"/>
                <a:cs typeface="Arial"/>
              </a:rPr>
              <a:t>üle</a:t>
            </a:r>
            <a:r>
              <a:rPr lang="fi-FI" sz="1600" kern="0" dirty="0">
                <a:solidFill>
                  <a:srgbClr val="000000"/>
                </a:solidFill>
                <a:latin typeface="Arial"/>
                <a:cs typeface="Arial"/>
              </a:rPr>
              <a:t> </a:t>
            </a:r>
            <a:r>
              <a:rPr lang="et-EE" sz="1600" kern="0" dirty="0">
                <a:solidFill>
                  <a:srgbClr val="000000"/>
                </a:solidFill>
                <a:latin typeface="Arial"/>
                <a:cs typeface="Arial"/>
              </a:rPr>
              <a:t>20</a:t>
            </a:r>
            <a:r>
              <a:rPr lang="fi-FI" sz="1600" kern="0" dirty="0">
                <a:solidFill>
                  <a:srgbClr val="000000"/>
                </a:solidFill>
                <a:latin typeface="Arial"/>
                <a:cs typeface="Arial"/>
              </a:rPr>
              <a:t>% </a:t>
            </a:r>
            <a:r>
              <a:rPr lang="fi-FI" sz="1600" kern="0" dirty="0" err="1">
                <a:solidFill>
                  <a:srgbClr val="000000"/>
                </a:solidFill>
                <a:latin typeface="Arial"/>
                <a:cs typeface="Arial"/>
              </a:rPr>
              <a:t>ühistegevuse</a:t>
            </a:r>
            <a:r>
              <a:rPr lang="fi-FI" sz="1600" kern="0" dirty="0">
                <a:solidFill>
                  <a:srgbClr val="000000"/>
                </a:solidFill>
                <a:latin typeface="Arial"/>
                <a:cs typeface="Arial"/>
              </a:rPr>
              <a:t> </a:t>
            </a:r>
            <a:r>
              <a:rPr lang="fi-FI" sz="1600" kern="0" dirty="0" err="1">
                <a:solidFill>
                  <a:srgbClr val="000000"/>
                </a:solidFill>
                <a:latin typeface="Arial"/>
                <a:cs typeface="Arial"/>
              </a:rPr>
              <a:t>eelarvest</a:t>
            </a:r>
            <a:endParaRPr lang="et-EE" dirty="0"/>
          </a:p>
        </p:txBody>
      </p:sp>
    </p:spTree>
    <p:extLst>
      <p:ext uri="{BB962C8B-B14F-4D97-AF65-F5344CB8AC3E}">
        <p14:creationId xmlns:p14="http://schemas.microsoft.com/office/powerpoint/2010/main" val="1267216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3200" kern="0" dirty="0" smtClean="0">
                <a:solidFill>
                  <a:srgbClr val="000000"/>
                </a:solidFill>
                <a:latin typeface="Arial"/>
                <a:cs typeface="Arial"/>
              </a:rPr>
              <a:t>Abikõlblikud </a:t>
            </a:r>
            <a:r>
              <a:rPr lang="et-EE" altLang="et-EE" sz="3200" kern="0" dirty="0">
                <a:solidFill>
                  <a:srgbClr val="000000"/>
                </a:solidFill>
                <a:latin typeface="Arial"/>
                <a:cs typeface="Arial"/>
              </a:rPr>
              <a:t>kulud:</a:t>
            </a:r>
            <a:endParaRPr lang="et-EE" dirty="0"/>
          </a:p>
        </p:txBody>
      </p:sp>
      <p:sp>
        <p:nvSpPr>
          <p:cNvPr id="3" name="Sisu kohatäide 2"/>
          <p:cNvSpPr>
            <a:spLocks noGrp="1"/>
          </p:cNvSpPr>
          <p:nvPr>
            <p:ph idx="1"/>
          </p:nvPr>
        </p:nvSpPr>
        <p:spPr>
          <a:xfrm>
            <a:off x="628650" y="1499191"/>
            <a:ext cx="7886700" cy="4677772"/>
          </a:xfrm>
        </p:spPr>
        <p:txBody>
          <a:bodyPr/>
          <a:lstStyle/>
          <a:p>
            <a:pPr marL="342900" lvl="0" indent="-342900" eaLnBrk="0" fontAlgn="base" hangingPunct="0">
              <a:lnSpc>
                <a:spcPct val="100000"/>
              </a:lnSpc>
              <a:spcBef>
                <a:spcPct val="20000"/>
              </a:spcBef>
              <a:spcAft>
                <a:spcPct val="0"/>
              </a:spcAft>
              <a:buFontTx/>
              <a:buChar char="•"/>
            </a:pPr>
            <a:r>
              <a:rPr lang="et-EE" altLang="et-EE" sz="2000" b="1" kern="0" dirty="0">
                <a:solidFill>
                  <a:srgbClr val="000000"/>
                </a:solidFill>
                <a:latin typeface="Arial"/>
                <a:cs typeface="Arial"/>
              </a:rPr>
              <a:t>(1) Toetatava tegevuse või investeeringu abikõlbliku kulu moodustavad tegevuse elluviimiseks või investeeringu tegemiseks vajalike kulude maksumus</a:t>
            </a:r>
            <a:r>
              <a:rPr lang="et-EE" altLang="et-EE" sz="2000" kern="0" dirty="0">
                <a:solidFill>
                  <a:srgbClr val="000000"/>
                </a:solidFill>
                <a:latin typeface="Arial"/>
                <a:cs typeface="Arial"/>
              </a:rPr>
              <a:t>, </a:t>
            </a:r>
            <a:r>
              <a:rPr lang="et-EE" altLang="et-EE" sz="2000" i="1" kern="0" dirty="0">
                <a:solidFill>
                  <a:srgbClr val="000000"/>
                </a:solidFill>
                <a:latin typeface="Arial"/>
                <a:cs typeface="Arial"/>
              </a:rPr>
              <a:t>sealhulgas omanikujärelevalve ja muinsuskaitselise järelevalve tegemise maksumus kokku </a:t>
            </a:r>
            <a:r>
              <a:rPr lang="et-EE" altLang="et-EE" sz="2000" b="1" i="1" kern="0" dirty="0">
                <a:solidFill>
                  <a:srgbClr val="000000"/>
                </a:solidFill>
                <a:latin typeface="Arial"/>
                <a:cs typeface="Arial"/>
              </a:rPr>
              <a:t>kuni kolm protsenti </a:t>
            </a:r>
            <a:r>
              <a:rPr lang="et-EE" altLang="et-EE" sz="2000" i="1" kern="0" dirty="0">
                <a:solidFill>
                  <a:srgbClr val="000000"/>
                </a:solidFill>
                <a:latin typeface="Arial"/>
                <a:cs typeface="Arial"/>
              </a:rPr>
              <a:t>investeeringuobjekti ehitustööde maksumusest ning kavandatava ehitise projekteerimistööde maksumus </a:t>
            </a:r>
            <a:r>
              <a:rPr lang="et-EE" altLang="et-EE" sz="2000" b="1" i="1" kern="0" dirty="0">
                <a:solidFill>
                  <a:srgbClr val="000000"/>
                </a:solidFill>
                <a:latin typeface="Arial"/>
                <a:cs typeface="Arial"/>
              </a:rPr>
              <a:t>kuni kümme protsenti </a:t>
            </a:r>
            <a:r>
              <a:rPr lang="et-EE" altLang="et-EE" sz="2000" i="1" kern="0" dirty="0">
                <a:solidFill>
                  <a:srgbClr val="000000"/>
                </a:solidFill>
                <a:latin typeface="Arial"/>
                <a:cs typeface="Arial"/>
              </a:rPr>
              <a:t>investeeringuobjekti ehitustööde maksumusest, ning abikõlbliku tegevuse või investeeringu tähistamiseks vajalike sümbolite maksumus.</a:t>
            </a:r>
          </a:p>
          <a:p>
            <a:endParaRPr lang="et-EE" dirty="0"/>
          </a:p>
        </p:txBody>
      </p:sp>
    </p:spTree>
    <p:extLst>
      <p:ext uri="{BB962C8B-B14F-4D97-AF65-F5344CB8AC3E}">
        <p14:creationId xmlns:p14="http://schemas.microsoft.com/office/powerpoint/2010/main" val="4207012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857618"/>
          </a:xfrm>
        </p:spPr>
        <p:txBody>
          <a:bodyPr/>
          <a:lstStyle/>
          <a:p>
            <a:r>
              <a:rPr lang="et-EE" altLang="et-EE" sz="3200" kern="0" dirty="0" smtClean="0">
                <a:solidFill>
                  <a:srgbClr val="000000"/>
                </a:solidFill>
                <a:latin typeface="Arial"/>
                <a:cs typeface="Arial"/>
              </a:rPr>
              <a:t>Abikõlblikud </a:t>
            </a:r>
            <a:r>
              <a:rPr lang="et-EE" altLang="et-EE" sz="3200" kern="0" dirty="0">
                <a:solidFill>
                  <a:srgbClr val="000000"/>
                </a:solidFill>
                <a:latin typeface="Arial"/>
                <a:cs typeface="Arial"/>
              </a:rPr>
              <a:t>kulud: </a:t>
            </a:r>
            <a:endParaRPr lang="et-EE" dirty="0"/>
          </a:p>
        </p:txBody>
      </p:sp>
      <p:sp>
        <p:nvSpPr>
          <p:cNvPr id="3" name="Sisu kohatäide 2"/>
          <p:cNvSpPr>
            <a:spLocks noGrp="1"/>
          </p:cNvSpPr>
          <p:nvPr>
            <p:ph idx="1"/>
          </p:nvPr>
        </p:nvSpPr>
        <p:spPr>
          <a:xfrm>
            <a:off x="628650" y="1275907"/>
            <a:ext cx="7886700" cy="4901056"/>
          </a:xfrm>
        </p:spPr>
        <p:txBody>
          <a:bodyPr/>
          <a:lstStyle/>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Projektitoetuse abikõlblikud kulud on:</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
            </a:r>
            <a:br>
              <a:rPr lang="et-EE" sz="1600" kern="0" dirty="0">
                <a:solidFill>
                  <a:srgbClr val="000000"/>
                </a:solidFill>
                <a:latin typeface="Arial"/>
                <a:cs typeface="Arial"/>
              </a:rPr>
            </a:br>
            <a:r>
              <a:rPr lang="et-EE" sz="1600" kern="0" dirty="0">
                <a:solidFill>
                  <a:srgbClr val="000000"/>
                </a:solidFill>
                <a:latin typeface="Arial"/>
                <a:cs typeface="Arial"/>
              </a:rPr>
              <a:t> 1) ehitise ehitamise ja parendamise kulud;</a:t>
            </a:r>
            <a:br>
              <a:rPr lang="et-EE" sz="1600" kern="0" dirty="0">
                <a:solidFill>
                  <a:srgbClr val="000000"/>
                </a:solidFill>
                <a:latin typeface="Arial"/>
                <a:cs typeface="Arial"/>
              </a:rPr>
            </a:br>
            <a:r>
              <a:rPr lang="et-EE" sz="1600" kern="0" dirty="0">
                <a:solidFill>
                  <a:srgbClr val="000000"/>
                </a:solidFill>
                <a:latin typeface="Arial"/>
                <a:cs typeface="Arial"/>
              </a:rPr>
              <a:t> 2) veevarustus-, kanalisatsiooni- ja reoveepuhastussüsteemi, elektrisüsteemi ja elektripaigaldise, uue põlvkonna elektroonilise side juurdepääsuvõrgu ja juurdepääsutee ehitamise kulud ning nende juurde kuuluvate seadmete ostmise, paigaldamise ja vastava võrguga liitumise (edaspidi koos </a:t>
            </a:r>
            <a:r>
              <a:rPr lang="et-EE" sz="1600" i="1" kern="0" dirty="0" err="1">
                <a:solidFill>
                  <a:srgbClr val="000000"/>
                </a:solidFill>
                <a:latin typeface="Arial"/>
                <a:cs typeface="Arial"/>
              </a:rPr>
              <a:t>taristuinvesteering</a:t>
            </a:r>
            <a:r>
              <a:rPr lang="et-EE" sz="1600" kern="0" dirty="0">
                <a:solidFill>
                  <a:srgbClr val="000000"/>
                </a:solidFill>
                <a:latin typeface="Arial"/>
                <a:cs typeface="Arial"/>
              </a:rPr>
              <a:t>) kulud;</a:t>
            </a:r>
            <a:br>
              <a:rPr lang="et-EE" sz="1600" kern="0" dirty="0">
                <a:solidFill>
                  <a:srgbClr val="000000"/>
                </a:solidFill>
                <a:latin typeface="Arial"/>
                <a:cs typeface="Arial"/>
              </a:rPr>
            </a:br>
            <a:r>
              <a:rPr lang="et-EE" sz="1600" kern="0" dirty="0">
                <a:solidFill>
                  <a:srgbClr val="000000"/>
                </a:solidFill>
                <a:latin typeface="Arial"/>
                <a:cs typeface="Arial"/>
              </a:rPr>
              <a:t> 3) masina, seadme, sisseseade või muu põhivara ostmise, liisimise ja paigaldamise kulud;</a:t>
            </a:r>
            <a:br>
              <a:rPr lang="et-EE" sz="1600" kern="0" dirty="0">
                <a:solidFill>
                  <a:srgbClr val="000000"/>
                </a:solidFill>
                <a:latin typeface="Arial"/>
                <a:cs typeface="Arial"/>
              </a:rPr>
            </a:br>
            <a:r>
              <a:rPr lang="et-EE" sz="1600" kern="0" dirty="0">
                <a:solidFill>
                  <a:srgbClr val="000000"/>
                </a:solidFill>
                <a:latin typeface="Arial"/>
                <a:cs typeface="Arial"/>
              </a:rPr>
              <a:t> 4) maastikusõiduki või mootorsõiduki ostmise ja liisimise kulud, kui selle sihtotstarve on teenuse osutamine tegevuspiirkonnas ning kui projektitoetust taotleb ettevõtja, mittetulundusühing või sihtasutus;</a:t>
            </a:r>
            <a:br>
              <a:rPr lang="et-EE" sz="1600" kern="0" dirty="0">
                <a:solidFill>
                  <a:srgbClr val="000000"/>
                </a:solidFill>
                <a:latin typeface="Arial"/>
                <a:cs typeface="Arial"/>
              </a:rPr>
            </a:br>
            <a:r>
              <a:rPr lang="et-EE" sz="1600" kern="0" dirty="0">
                <a:solidFill>
                  <a:srgbClr val="000000"/>
                </a:solidFill>
                <a:latin typeface="Arial"/>
                <a:cs typeface="Arial"/>
              </a:rPr>
              <a:t> 5) infotehnoloogilise lahenduse ja tarkvara ostmise ning paigaldamise kulud;</a:t>
            </a:r>
            <a:br>
              <a:rPr lang="et-EE" sz="1600" kern="0" dirty="0">
                <a:solidFill>
                  <a:srgbClr val="000000"/>
                </a:solidFill>
                <a:latin typeface="Arial"/>
                <a:cs typeface="Arial"/>
              </a:rPr>
            </a:br>
            <a:r>
              <a:rPr lang="et-EE" sz="1600" kern="0" dirty="0">
                <a:solidFill>
                  <a:srgbClr val="000000"/>
                </a:solidFill>
                <a:latin typeface="Arial"/>
                <a:cs typeface="Arial"/>
              </a:rPr>
              <a:t> 6) teostatavusuuringu koostamise kulud;</a:t>
            </a:r>
            <a:br>
              <a:rPr lang="et-EE" sz="1600" kern="0" dirty="0">
                <a:solidFill>
                  <a:srgbClr val="000000"/>
                </a:solidFill>
                <a:latin typeface="Arial"/>
                <a:cs typeface="Arial"/>
              </a:rPr>
            </a:br>
            <a:r>
              <a:rPr lang="et-EE" sz="1600" kern="0" dirty="0">
                <a:solidFill>
                  <a:srgbClr val="000000"/>
                </a:solidFill>
                <a:latin typeface="Arial"/>
                <a:cs typeface="Arial"/>
              </a:rPr>
              <a:t> 7) </a:t>
            </a:r>
            <a:r>
              <a:rPr lang="et-EE" sz="1600" b="1" kern="0" dirty="0">
                <a:solidFill>
                  <a:srgbClr val="000000"/>
                </a:solidFill>
                <a:latin typeface="Arial"/>
                <a:cs typeface="Arial"/>
              </a:rPr>
              <a:t>sellise töö, teenuse ja kauba ostmise kulud, mis ei ole punktides 1–6 nimetatud tegevuse osa.</a:t>
            </a:r>
          </a:p>
          <a:p>
            <a:endParaRPr lang="et-EE" dirty="0"/>
          </a:p>
        </p:txBody>
      </p:sp>
    </p:spTree>
    <p:extLst>
      <p:ext uri="{BB962C8B-B14F-4D97-AF65-F5344CB8AC3E}">
        <p14:creationId xmlns:p14="http://schemas.microsoft.com/office/powerpoint/2010/main" val="20877331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3600" kern="0" dirty="0" smtClean="0">
                <a:solidFill>
                  <a:srgbClr val="000000"/>
                </a:solidFill>
                <a:latin typeface="Arial"/>
                <a:cs typeface="Arial"/>
              </a:rPr>
              <a:t>Mitteabikõlblikud </a:t>
            </a:r>
            <a:r>
              <a:rPr lang="et-EE" altLang="et-EE" sz="3600" kern="0" dirty="0">
                <a:solidFill>
                  <a:srgbClr val="000000"/>
                </a:solidFill>
                <a:latin typeface="Arial"/>
                <a:cs typeface="Arial"/>
              </a:rPr>
              <a:t>kulud: </a:t>
            </a:r>
            <a:endParaRPr lang="et-EE" dirty="0"/>
          </a:p>
        </p:txBody>
      </p:sp>
      <p:sp>
        <p:nvSpPr>
          <p:cNvPr id="3" name="Sisu kohatäide 2"/>
          <p:cNvSpPr>
            <a:spLocks noGrp="1"/>
          </p:cNvSpPr>
          <p:nvPr>
            <p:ph idx="1"/>
          </p:nvPr>
        </p:nvSpPr>
        <p:spPr>
          <a:xfrm>
            <a:off x="628650" y="1360967"/>
            <a:ext cx="7886700" cy="4815996"/>
          </a:xfrm>
        </p:spPr>
        <p:txBody>
          <a:bodyPr/>
          <a:lstStyle/>
          <a:p>
            <a:r>
              <a:rPr lang="et-EE" altLang="et-EE" sz="1600" kern="0" dirty="0">
                <a:solidFill>
                  <a:srgbClr val="000000"/>
                </a:solidFill>
                <a:latin typeface="Arial"/>
                <a:cs typeface="Arial"/>
              </a:rPr>
              <a:t>Abikõlblikud ei ole järgmised kulud:</a:t>
            </a:r>
            <a:br>
              <a:rPr lang="et-EE" altLang="et-EE" sz="1600" kern="0" dirty="0">
                <a:solidFill>
                  <a:srgbClr val="000000"/>
                </a:solidFill>
                <a:latin typeface="Arial"/>
                <a:cs typeface="Arial"/>
              </a:rPr>
            </a:br>
            <a:r>
              <a:rPr lang="et-EE" altLang="et-EE" sz="1600" kern="0" dirty="0">
                <a:solidFill>
                  <a:srgbClr val="000000"/>
                </a:solidFill>
                <a:latin typeface="Arial"/>
                <a:cs typeface="Arial"/>
              </a:rPr>
              <a:t> 1) maa ja olemasoleva ehitise ostmise ning üürimise või rentimise kulud, </a:t>
            </a:r>
            <a:r>
              <a:rPr lang="et-EE" altLang="et-EE" sz="1600" b="1" kern="0" dirty="0">
                <a:solidFill>
                  <a:srgbClr val="000000"/>
                </a:solidFill>
                <a:latin typeface="Arial"/>
                <a:cs typeface="Arial"/>
              </a:rPr>
              <a:t>välja arvatud kontoriruumi ja ürituse korraldamiseks vajaliku maa ja ruumi rentimise kulud</a:t>
            </a:r>
            <a:r>
              <a:rPr lang="et-EE" altLang="et-EE" sz="1600" kern="0" dirty="0">
                <a:solidFill>
                  <a:srgbClr val="000000"/>
                </a:solidFill>
                <a:latin typeface="Arial"/>
                <a:cs typeface="Arial"/>
              </a:rPr>
              <a:t>;</a:t>
            </a:r>
            <a:br>
              <a:rPr lang="et-EE" altLang="et-EE" sz="1600" kern="0" dirty="0">
                <a:solidFill>
                  <a:srgbClr val="000000"/>
                </a:solidFill>
                <a:latin typeface="Arial"/>
                <a:cs typeface="Arial"/>
              </a:rPr>
            </a:br>
            <a:r>
              <a:rPr lang="et-EE" altLang="et-EE" sz="1600" kern="0" dirty="0">
                <a:solidFill>
                  <a:srgbClr val="000000"/>
                </a:solidFill>
                <a:latin typeface="Arial"/>
                <a:cs typeface="Arial"/>
              </a:rPr>
              <a:t> </a:t>
            </a:r>
            <a:r>
              <a:rPr lang="et-EE" altLang="et-EE" sz="1600" b="1" kern="0" dirty="0">
                <a:solidFill>
                  <a:srgbClr val="000000"/>
                </a:solidFill>
                <a:latin typeface="Arial"/>
                <a:cs typeface="Arial"/>
              </a:rPr>
              <a:t>2) käibemaks juhul, kui projektitoetuse taotlejal on võimalik taotleda selle tagastamist käibemaksuseaduse alusel;</a:t>
            </a:r>
            <a:r>
              <a:rPr lang="et-EE" altLang="et-EE" sz="1600" kern="0" dirty="0">
                <a:solidFill>
                  <a:srgbClr val="000000"/>
                </a:solidFill>
                <a:latin typeface="Arial"/>
                <a:cs typeface="Arial"/>
              </a:rPr>
              <a:t/>
            </a:r>
            <a:br>
              <a:rPr lang="et-EE" altLang="et-EE" sz="1600" kern="0" dirty="0">
                <a:solidFill>
                  <a:srgbClr val="000000"/>
                </a:solidFill>
                <a:latin typeface="Arial"/>
                <a:cs typeface="Arial"/>
              </a:rPr>
            </a:br>
            <a:r>
              <a:rPr lang="et-EE" altLang="et-EE" sz="1600" b="1" kern="0" dirty="0">
                <a:solidFill>
                  <a:srgbClr val="000000"/>
                </a:solidFill>
                <a:latin typeface="Arial"/>
                <a:cs typeface="Arial"/>
              </a:rPr>
              <a:t> 3) sularahamaksed;</a:t>
            </a:r>
            <a:r>
              <a:rPr lang="et-EE" altLang="et-EE" sz="1600" kern="0" dirty="0">
                <a:solidFill>
                  <a:srgbClr val="000000"/>
                </a:solidFill>
                <a:latin typeface="Arial"/>
                <a:cs typeface="Arial"/>
              </a:rPr>
              <a:t/>
            </a:r>
            <a:br>
              <a:rPr lang="et-EE" altLang="et-EE" sz="1600" kern="0" dirty="0">
                <a:solidFill>
                  <a:srgbClr val="000000"/>
                </a:solidFill>
                <a:latin typeface="Arial"/>
                <a:cs typeface="Arial"/>
              </a:rPr>
            </a:br>
            <a:r>
              <a:rPr lang="et-EE" altLang="et-EE" sz="1600" kern="0" dirty="0">
                <a:solidFill>
                  <a:srgbClr val="000000"/>
                </a:solidFill>
                <a:latin typeface="Arial"/>
                <a:cs typeface="Arial"/>
              </a:rPr>
              <a:t> 4) riigilõiv, teenustasu pangatoimingu eest, tagatismakse, intress ja muu finantsteenusega seotud kulu;</a:t>
            </a:r>
            <a:br>
              <a:rPr lang="et-EE" altLang="et-EE" sz="1600" kern="0" dirty="0">
                <a:solidFill>
                  <a:srgbClr val="000000"/>
                </a:solidFill>
                <a:latin typeface="Arial"/>
                <a:cs typeface="Arial"/>
              </a:rPr>
            </a:br>
            <a:r>
              <a:rPr lang="et-EE" altLang="et-EE" sz="1600" kern="0" dirty="0">
                <a:solidFill>
                  <a:srgbClr val="000000"/>
                </a:solidFill>
                <a:latin typeface="Arial"/>
                <a:cs typeface="Arial"/>
              </a:rPr>
              <a:t> 5) õigus- ja raamatupidamisteenuse kulud;</a:t>
            </a:r>
            <a:br>
              <a:rPr lang="et-EE" altLang="et-EE" sz="1600" kern="0" dirty="0">
                <a:solidFill>
                  <a:srgbClr val="000000"/>
                </a:solidFill>
                <a:latin typeface="Arial"/>
                <a:cs typeface="Arial"/>
              </a:rPr>
            </a:br>
            <a:r>
              <a:rPr lang="et-EE" altLang="et-EE" sz="1600" kern="0" dirty="0">
                <a:solidFill>
                  <a:srgbClr val="000000"/>
                </a:solidFill>
                <a:latin typeface="Arial"/>
                <a:cs typeface="Arial"/>
              </a:rPr>
              <a:t> 6) viivis, trahv ja muu rahaline karistus ning kohtumenetluse korral menetluskulud;</a:t>
            </a:r>
            <a:br>
              <a:rPr lang="et-EE" altLang="et-EE" sz="1600" kern="0" dirty="0">
                <a:solidFill>
                  <a:srgbClr val="000000"/>
                </a:solidFill>
                <a:latin typeface="Arial"/>
                <a:cs typeface="Arial"/>
              </a:rPr>
            </a:br>
            <a:r>
              <a:rPr lang="et-EE" altLang="et-EE" sz="1600" kern="0" dirty="0">
                <a:solidFill>
                  <a:srgbClr val="000000"/>
                </a:solidFill>
                <a:latin typeface="Arial"/>
                <a:cs typeface="Arial"/>
              </a:rPr>
              <a:t> 7) kulutused stipendiumile, </a:t>
            </a:r>
            <a:r>
              <a:rPr lang="et-EE" altLang="et-EE" sz="1600" b="1" kern="0" dirty="0">
                <a:solidFill>
                  <a:srgbClr val="000000"/>
                </a:solidFill>
                <a:latin typeface="Arial"/>
                <a:cs typeface="Arial"/>
              </a:rPr>
              <a:t>annetustele, auhindadele, meenetele ja kingitustele</a:t>
            </a:r>
            <a:r>
              <a:rPr lang="et-EE" altLang="et-EE" sz="1600" kern="0" dirty="0">
                <a:solidFill>
                  <a:srgbClr val="000000"/>
                </a:solidFill>
                <a:latin typeface="Arial"/>
                <a:cs typeface="Arial"/>
              </a:rPr>
              <a:t/>
            </a:r>
            <a:br>
              <a:rPr lang="et-EE" altLang="et-EE" sz="1600" kern="0" dirty="0">
                <a:solidFill>
                  <a:srgbClr val="000000"/>
                </a:solidFill>
                <a:latin typeface="Arial"/>
                <a:cs typeface="Arial"/>
              </a:rPr>
            </a:br>
            <a:r>
              <a:rPr lang="et-EE" altLang="et-EE" sz="1600" kern="0" dirty="0">
                <a:solidFill>
                  <a:srgbClr val="000000"/>
                </a:solidFill>
                <a:latin typeface="Arial"/>
                <a:cs typeface="Arial"/>
              </a:rPr>
              <a:t> 8) erisoodustuselt tulumaksuseaduse § 48 lõike 4 tähenduses tasutav maks;</a:t>
            </a:r>
            <a:br>
              <a:rPr lang="et-EE" altLang="et-EE" sz="1600" kern="0" dirty="0">
                <a:solidFill>
                  <a:srgbClr val="000000"/>
                </a:solidFill>
                <a:latin typeface="Arial"/>
                <a:cs typeface="Arial"/>
              </a:rPr>
            </a:br>
            <a:r>
              <a:rPr lang="et-EE" altLang="et-EE" sz="1600" kern="0" dirty="0">
                <a:solidFill>
                  <a:srgbClr val="000000"/>
                </a:solidFill>
                <a:latin typeface="Arial"/>
                <a:cs typeface="Arial"/>
              </a:rPr>
              <a:t> 9) </a:t>
            </a:r>
            <a:r>
              <a:rPr lang="et-EE" altLang="et-EE" sz="1600" b="1" kern="0" dirty="0">
                <a:solidFill>
                  <a:srgbClr val="000000"/>
                </a:solidFill>
                <a:latin typeface="Arial"/>
                <a:cs typeface="Arial"/>
              </a:rPr>
              <a:t>eksperdi või projektijuhi </a:t>
            </a:r>
            <a:r>
              <a:rPr lang="et-EE" altLang="et-EE" sz="1600" kern="0" dirty="0">
                <a:solidFill>
                  <a:srgbClr val="000000"/>
                </a:solidFill>
                <a:latin typeface="Arial"/>
                <a:cs typeface="Arial"/>
              </a:rPr>
              <a:t>töötasu, sealhulgas sotsiaal- ja tulumaks ning kohustusliku kogumispensioni ja töötuskindlustusmaksed, </a:t>
            </a:r>
            <a:r>
              <a:rPr lang="et-EE" altLang="et-EE" sz="1600" b="1" kern="0" dirty="0">
                <a:solidFill>
                  <a:srgbClr val="000000"/>
                </a:solidFill>
                <a:latin typeface="Arial"/>
                <a:cs typeface="Arial"/>
              </a:rPr>
              <a:t>kui ekspert või projektijuht on ametnik või avalikus teenistuses töötav töötaja või riigi või kohaliku omavalitsuse üksuse hallatava asutuse töötaja, kelle tööülesanded on sarnased toetatava tegevusega</a:t>
            </a:r>
            <a:endParaRPr lang="et-EE" dirty="0"/>
          </a:p>
        </p:txBody>
      </p:sp>
    </p:spTree>
    <p:extLst>
      <p:ext uri="{BB962C8B-B14F-4D97-AF65-F5344CB8AC3E}">
        <p14:creationId xmlns:p14="http://schemas.microsoft.com/office/powerpoint/2010/main" val="3844156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3600" kern="0" dirty="0" smtClean="0">
                <a:solidFill>
                  <a:srgbClr val="000000"/>
                </a:solidFill>
                <a:latin typeface="Arial"/>
                <a:cs typeface="Arial"/>
              </a:rPr>
              <a:t>Mitteabikõlblikud </a:t>
            </a:r>
            <a:r>
              <a:rPr lang="et-EE" altLang="et-EE" sz="3600" kern="0" dirty="0">
                <a:solidFill>
                  <a:srgbClr val="000000"/>
                </a:solidFill>
                <a:latin typeface="Arial"/>
                <a:cs typeface="Arial"/>
              </a:rPr>
              <a:t>kulud: </a:t>
            </a:r>
            <a:endParaRPr lang="et-EE" dirty="0"/>
          </a:p>
        </p:txBody>
      </p:sp>
      <p:sp>
        <p:nvSpPr>
          <p:cNvPr id="3" name="Sisu kohatäide 2"/>
          <p:cNvSpPr>
            <a:spLocks noGrp="1"/>
          </p:cNvSpPr>
          <p:nvPr>
            <p:ph idx="1"/>
          </p:nvPr>
        </p:nvSpPr>
        <p:spPr>
          <a:xfrm>
            <a:off x="628650" y="1307805"/>
            <a:ext cx="7886700" cy="4869158"/>
          </a:xfrm>
        </p:spPr>
        <p:txBody>
          <a:bodyPr/>
          <a:lstStyle/>
          <a:p>
            <a:r>
              <a:rPr lang="et-EE" sz="1600" kern="0" dirty="0">
                <a:solidFill>
                  <a:srgbClr val="000000"/>
                </a:solidFill>
                <a:latin typeface="Arial"/>
                <a:cs typeface="Arial"/>
              </a:rPr>
              <a:t>10) </a:t>
            </a:r>
            <a:r>
              <a:rPr lang="et-EE" sz="1600" b="1" kern="0" dirty="0">
                <a:solidFill>
                  <a:srgbClr val="000000"/>
                </a:solidFill>
                <a:latin typeface="Arial"/>
                <a:cs typeface="Arial"/>
              </a:rPr>
              <a:t>sõiduauto</a:t>
            </a:r>
            <a:r>
              <a:rPr lang="et-EE" sz="1600" kern="0" dirty="0">
                <a:solidFill>
                  <a:srgbClr val="000000"/>
                </a:solidFill>
                <a:latin typeface="Arial"/>
                <a:cs typeface="Arial"/>
              </a:rPr>
              <a:t> ostmise ja liisimise kulud;</a:t>
            </a:r>
            <a:br>
              <a:rPr lang="et-EE" sz="1600" kern="0" dirty="0">
                <a:solidFill>
                  <a:srgbClr val="000000"/>
                </a:solidFill>
                <a:latin typeface="Arial"/>
                <a:cs typeface="Arial"/>
              </a:rPr>
            </a:br>
            <a:r>
              <a:rPr lang="et-EE" sz="1600" kern="0" dirty="0">
                <a:solidFill>
                  <a:srgbClr val="000000"/>
                </a:solidFill>
                <a:latin typeface="Arial"/>
                <a:cs typeface="Arial"/>
              </a:rPr>
              <a:t> 11) kulud, mis on seotud liisingulepinguga, nagu liisinguandja kasumimäär, intressi refinantseerimiskulud, üldkulud ja kindlustusmaksed;</a:t>
            </a:r>
            <a:br>
              <a:rPr lang="et-EE" sz="1600" kern="0" dirty="0">
                <a:solidFill>
                  <a:srgbClr val="000000"/>
                </a:solidFill>
                <a:latin typeface="Arial"/>
                <a:cs typeface="Arial"/>
              </a:rPr>
            </a:br>
            <a:r>
              <a:rPr lang="et-EE" sz="1600" kern="0" dirty="0">
                <a:solidFill>
                  <a:srgbClr val="000000"/>
                </a:solidFill>
                <a:latin typeface="Arial"/>
                <a:cs typeface="Arial"/>
              </a:rPr>
              <a:t> 12) liisingumakse, kui asja omandiõigus ei ole viie aasta möödudes arvates PRIA poolt projektitaotluse rahuldamise otsuse tegemisest, kuid mitte hiljem kui 2023. aasta 30. juunil üle läinud toetuse saajale;</a:t>
            </a:r>
            <a:br>
              <a:rPr lang="et-EE" sz="1600" kern="0" dirty="0">
                <a:solidFill>
                  <a:srgbClr val="000000"/>
                </a:solidFill>
                <a:latin typeface="Arial"/>
                <a:cs typeface="Arial"/>
              </a:rPr>
            </a:br>
            <a:r>
              <a:rPr lang="et-EE" sz="1600" b="1" kern="0" dirty="0">
                <a:solidFill>
                  <a:srgbClr val="000000"/>
                </a:solidFill>
                <a:latin typeface="Arial"/>
                <a:cs typeface="Arial"/>
              </a:rPr>
              <a:t> 13) kohaliku omavalitsuse üksuse ülesande asendamiseks tehtud kulud;</a:t>
            </a:r>
            <a:r>
              <a:rPr lang="et-EE" sz="1600" kern="0" dirty="0">
                <a:solidFill>
                  <a:srgbClr val="000000"/>
                </a:solidFill>
                <a:latin typeface="Arial"/>
                <a:cs typeface="Arial"/>
              </a:rPr>
              <a:t/>
            </a:r>
            <a:br>
              <a:rPr lang="et-EE" sz="1600" kern="0" dirty="0">
                <a:solidFill>
                  <a:srgbClr val="000000"/>
                </a:solidFill>
                <a:latin typeface="Arial"/>
                <a:cs typeface="Arial"/>
              </a:rPr>
            </a:br>
            <a:r>
              <a:rPr lang="et-EE" sz="1600" kern="0" dirty="0">
                <a:solidFill>
                  <a:srgbClr val="000000"/>
                </a:solidFill>
                <a:latin typeface="Arial"/>
                <a:cs typeface="Arial"/>
              </a:rPr>
              <a:t> 14) kulud, mis on vastuolus Euroopa Parlamendi ja nõukogu määruse (EL) nr 1305/2013 III jaotise I ja II peatükis nimetatud meetmete ning sama määruse artiklites 60 ja 61 sätestatud nõuetega;</a:t>
            </a:r>
            <a:br>
              <a:rPr lang="et-EE" sz="1600" kern="0" dirty="0">
                <a:solidFill>
                  <a:srgbClr val="000000"/>
                </a:solidFill>
                <a:latin typeface="Arial"/>
                <a:cs typeface="Arial"/>
              </a:rPr>
            </a:br>
            <a:r>
              <a:rPr lang="et-EE" sz="1600" b="1" kern="0" dirty="0">
                <a:solidFill>
                  <a:srgbClr val="000000"/>
                </a:solidFill>
                <a:latin typeface="Arial"/>
                <a:cs typeface="Arial"/>
              </a:rPr>
              <a:t> 15) projekti toetatava tegevuse elluviimisega seotud üldkulud, välja arvatud ühis-, teadmussiirde- ja koostööprojekti projektijuhtimisega seotud otsesed personalikulud ja kaudsed kulud;</a:t>
            </a:r>
            <a:r>
              <a:rPr lang="et-EE" sz="1600" kern="0" dirty="0">
                <a:solidFill>
                  <a:srgbClr val="000000"/>
                </a:solidFill>
                <a:latin typeface="Arial"/>
                <a:cs typeface="Arial"/>
              </a:rPr>
              <a:t/>
            </a:r>
            <a:br>
              <a:rPr lang="et-EE" sz="1600" kern="0" dirty="0">
                <a:solidFill>
                  <a:srgbClr val="000000"/>
                </a:solidFill>
                <a:latin typeface="Arial"/>
                <a:cs typeface="Arial"/>
              </a:rPr>
            </a:br>
            <a:r>
              <a:rPr lang="et-EE" sz="1600" kern="0" dirty="0">
                <a:solidFill>
                  <a:srgbClr val="000000"/>
                </a:solidFill>
                <a:latin typeface="Arial"/>
                <a:cs typeface="Arial"/>
              </a:rPr>
              <a:t> 16) </a:t>
            </a:r>
            <a:r>
              <a:rPr lang="et-EE" sz="1600" b="1" kern="0" dirty="0">
                <a:solidFill>
                  <a:srgbClr val="000000"/>
                </a:solidFill>
                <a:latin typeface="Arial"/>
                <a:cs typeface="Arial"/>
              </a:rPr>
              <a:t>ühis-, teadmussiirde- ja koostööprojekti elluviimisega seotud projektijuhtimise otsesed personalikulud ja kaudsed kulud,</a:t>
            </a:r>
            <a:r>
              <a:rPr lang="et-EE" sz="1600" kern="0" dirty="0">
                <a:solidFill>
                  <a:srgbClr val="000000"/>
                </a:solidFill>
                <a:latin typeface="Arial"/>
                <a:cs typeface="Arial"/>
              </a:rPr>
              <a:t> kui projektitoetuse taotleja on kohaliku omavalitsuse üksus või põllu- ja maamajanduse valdkonna riigimuuseum;</a:t>
            </a:r>
            <a:br>
              <a:rPr lang="et-EE" sz="1600" kern="0" dirty="0">
                <a:solidFill>
                  <a:srgbClr val="000000"/>
                </a:solidFill>
                <a:latin typeface="Arial"/>
                <a:cs typeface="Arial"/>
              </a:rPr>
            </a:br>
            <a:endParaRPr lang="et-EE" dirty="0"/>
          </a:p>
        </p:txBody>
      </p:sp>
    </p:spTree>
    <p:extLst>
      <p:ext uri="{BB962C8B-B14F-4D97-AF65-F5344CB8AC3E}">
        <p14:creationId xmlns:p14="http://schemas.microsoft.com/office/powerpoint/2010/main" val="1298210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921414"/>
          </a:xfrm>
        </p:spPr>
        <p:txBody>
          <a:bodyPr/>
          <a:lstStyle/>
          <a:p>
            <a:r>
              <a:rPr lang="et-EE" altLang="et-EE" sz="3600" kern="0" dirty="0" smtClean="0">
                <a:solidFill>
                  <a:srgbClr val="000000"/>
                </a:solidFill>
                <a:latin typeface="Arial"/>
                <a:cs typeface="Arial"/>
              </a:rPr>
              <a:t>Mitteabikõlblikud </a:t>
            </a:r>
            <a:r>
              <a:rPr lang="et-EE" altLang="et-EE" sz="3600" kern="0" dirty="0">
                <a:solidFill>
                  <a:srgbClr val="000000"/>
                </a:solidFill>
                <a:latin typeface="Arial"/>
                <a:cs typeface="Arial"/>
              </a:rPr>
              <a:t>kulud: </a:t>
            </a:r>
            <a:endParaRPr lang="et-EE" dirty="0"/>
          </a:p>
        </p:txBody>
      </p:sp>
      <p:sp>
        <p:nvSpPr>
          <p:cNvPr id="3" name="Sisu kohatäide 2"/>
          <p:cNvSpPr>
            <a:spLocks noGrp="1"/>
          </p:cNvSpPr>
          <p:nvPr>
            <p:ph idx="1"/>
          </p:nvPr>
        </p:nvSpPr>
        <p:spPr>
          <a:xfrm>
            <a:off x="628650" y="1084522"/>
            <a:ext cx="7886700" cy="5092442"/>
          </a:xfrm>
        </p:spPr>
        <p:txBody>
          <a:bodyPr>
            <a:normAutofit/>
          </a:bodyPr>
          <a:lstStyle/>
          <a:p>
            <a:pPr marL="0" lvl="0" indent="0" eaLnBrk="0" fontAlgn="base" hangingPunct="0">
              <a:lnSpc>
                <a:spcPct val="100000"/>
              </a:lnSpc>
              <a:spcBef>
                <a:spcPct val="20000"/>
              </a:spcBef>
              <a:spcAft>
                <a:spcPct val="0"/>
              </a:spcAft>
              <a:buNone/>
            </a:pPr>
            <a:r>
              <a:rPr lang="et-EE" altLang="et-EE" sz="1600" b="1" kern="0" dirty="0">
                <a:solidFill>
                  <a:srgbClr val="000000"/>
                </a:solidFill>
                <a:latin typeface="Arial"/>
                <a:cs typeface="Arial"/>
              </a:rPr>
              <a:t>17) ühis-, teadmussiirde- ja koostööprojekti elluviimisega seotud projektijuhtimise otsesed personalikulud, mille maksumus ületab 20 protsenti ühis-, teadmussiirde- ja koostööprojekti projektijuhtimisega seotud abikõlblikest kuludest, sealhulgas projektijuhi brutotunnitasu, mis ületab kümmet eurot;</a:t>
            </a:r>
            <a:br>
              <a:rPr lang="et-EE" altLang="et-EE" sz="1600" b="1" kern="0" dirty="0">
                <a:solidFill>
                  <a:srgbClr val="000000"/>
                </a:solidFill>
                <a:latin typeface="Arial"/>
                <a:cs typeface="Arial"/>
              </a:rPr>
            </a:br>
            <a:r>
              <a:rPr lang="et-EE" altLang="et-EE" sz="1600" kern="0" dirty="0">
                <a:solidFill>
                  <a:srgbClr val="000000"/>
                </a:solidFill>
                <a:latin typeface="Arial"/>
                <a:cs typeface="Arial"/>
              </a:rPr>
              <a:t> 18) projektijuhtimise otsesed personalikulud ja kaudsed kulud, mille maksumus on arvutatud Euroopa Parlamendi ja nõukogu määruse (EL) nr 1305/2013 artikli 45 lõike 2 punktides a ja b nimetatud abikõlblikest kuludest;</a:t>
            </a:r>
            <a:br>
              <a:rPr lang="et-EE" altLang="et-EE" sz="1600" kern="0" dirty="0">
                <a:solidFill>
                  <a:srgbClr val="000000"/>
                </a:solidFill>
                <a:latin typeface="Arial"/>
                <a:cs typeface="Arial"/>
              </a:rPr>
            </a:br>
            <a:r>
              <a:rPr lang="et-EE" altLang="et-EE" sz="1600" kern="0" dirty="0">
                <a:solidFill>
                  <a:srgbClr val="000000"/>
                </a:solidFill>
                <a:latin typeface="Arial"/>
                <a:cs typeface="Arial"/>
              </a:rPr>
              <a:t> 19) kasutatud kauba ostmise ja liisimise kulud, välja arvatud § 30 lõikes 4 sätestatud juhul;</a:t>
            </a:r>
            <a:br>
              <a:rPr lang="et-EE" altLang="et-EE" sz="1600" kern="0" dirty="0">
                <a:solidFill>
                  <a:srgbClr val="000000"/>
                </a:solidFill>
                <a:latin typeface="Arial"/>
                <a:cs typeface="Arial"/>
              </a:rPr>
            </a:br>
            <a:r>
              <a:rPr lang="et-EE" altLang="et-EE" sz="1600" kern="0" dirty="0">
                <a:solidFill>
                  <a:srgbClr val="000000"/>
                </a:solidFill>
                <a:latin typeface="Arial"/>
                <a:cs typeface="Arial"/>
              </a:rPr>
              <a:t> 20) kulud, mis ületavad Euroopa Liidu ühise põllumajanduspoliitika rakendamise seaduse § 99 lõikes 6 nimetatud võrdlushindade kataloogi kantud asja või teenuse piirhinda, kui taotletakse toetust asja või teenuse kohta, mis on kantud nimetatud võrdlushindade kataloogi;</a:t>
            </a:r>
            <a:br>
              <a:rPr lang="et-EE" altLang="et-EE" sz="1600" kern="0" dirty="0">
                <a:solidFill>
                  <a:srgbClr val="000000"/>
                </a:solidFill>
                <a:latin typeface="Arial"/>
                <a:cs typeface="Arial"/>
              </a:rPr>
            </a:br>
            <a:r>
              <a:rPr lang="et-EE" altLang="et-EE" sz="1600" kern="0" dirty="0">
                <a:solidFill>
                  <a:srgbClr val="000000"/>
                </a:solidFill>
                <a:latin typeface="Arial"/>
                <a:cs typeface="Arial"/>
              </a:rPr>
              <a:t> </a:t>
            </a:r>
            <a:r>
              <a:rPr lang="et-EE" altLang="et-EE" sz="1600" b="1" kern="0" dirty="0">
                <a:solidFill>
                  <a:srgbClr val="000000"/>
                </a:solidFill>
                <a:latin typeface="Arial"/>
                <a:cs typeface="Arial"/>
              </a:rPr>
              <a:t>21) ühis- ja koostööprojektis osaleva selle partneri kulud, kes ei ole taotleja;</a:t>
            </a:r>
            <a:r>
              <a:rPr lang="et-EE" altLang="et-EE" sz="1600" kern="0" dirty="0">
                <a:solidFill>
                  <a:srgbClr val="000000"/>
                </a:solidFill>
                <a:latin typeface="Arial"/>
                <a:cs typeface="Arial"/>
              </a:rPr>
              <a:t/>
            </a:r>
            <a:br>
              <a:rPr lang="et-EE" altLang="et-EE" sz="1600" kern="0" dirty="0">
                <a:solidFill>
                  <a:srgbClr val="000000"/>
                </a:solidFill>
                <a:latin typeface="Arial"/>
                <a:cs typeface="Arial"/>
              </a:rPr>
            </a:br>
            <a:r>
              <a:rPr lang="et-EE" altLang="et-EE" sz="1600" kern="0" dirty="0">
                <a:solidFill>
                  <a:srgbClr val="000000"/>
                </a:solidFill>
                <a:latin typeface="Arial"/>
                <a:cs typeface="Arial"/>
              </a:rPr>
              <a:t> 22) ehitustegevus, mis ei võimalda selle elluviimise järel ehitist sihipäraselt kasutada;</a:t>
            </a:r>
            <a:br>
              <a:rPr lang="et-EE" altLang="et-EE" sz="1600" kern="0" dirty="0">
                <a:solidFill>
                  <a:srgbClr val="000000"/>
                </a:solidFill>
                <a:latin typeface="Arial"/>
                <a:cs typeface="Arial"/>
              </a:rPr>
            </a:br>
            <a:r>
              <a:rPr lang="et-EE" altLang="et-EE" sz="1600" b="1" kern="0" dirty="0">
                <a:solidFill>
                  <a:srgbClr val="000000"/>
                </a:solidFill>
                <a:latin typeface="Arial"/>
                <a:cs typeface="Arial"/>
              </a:rPr>
              <a:t> 23) muud kulud, mis ei ole tegevuse elluviimisega või investeeringu tegemisega otseselt seotud.</a:t>
            </a:r>
          </a:p>
          <a:p>
            <a:endParaRPr lang="et-EE" dirty="0"/>
          </a:p>
        </p:txBody>
      </p:sp>
    </p:spTree>
    <p:extLst>
      <p:ext uri="{BB962C8B-B14F-4D97-AF65-F5344CB8AC3E}">
        <p14:creationId xmlns:p14="http://schemas.microsoft.com/office/powerpoint/2010/main" val="37161205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Käimasolevast perioodist</a:t>
            </a:r>
            <a:endParaRPr lang="et-EE" dirty="0"/>
          </a:p>
        </p:txBody>
      </p:sp>
      <p:sp>
        <p:nvSpPr>
          <p:cNvPr id="3" name="Sisu kohatäide 2"/>
          <p:cNvSpPr>
            <a:spLocks noGrp="1"/>
          </p:cNvSpPr>
          <p:nvPr>
            <p:ph idx="1"/>
          </p:nvPr>
        </p:nvSpPr>
        <p:spPr/>
        <p:txBody>
          <a:bodyPr/>
          <a:lstStyle/>
          <a:p>
            <a:pPr marL="0" indent="0">
              <a:buNone/>
            </a:pPr>
            <a:r>
              <a:rPr lang="et-EE" dirty="0"/>
              <a:t>Seisuga 02. detsember 2018 käimasolevas perioodis</a:t>
            </a:r>
          </a:p>
          <a:p>
            <a:r>
              <a:rPr lang="et-EE" dirty="0" smtClean="0"/>
              <a:t>Heaks </a:t>
            </a:r>
            <a:r>
              <a:rPr lang="et-EE" dirty="0"/>
              <a:t>kiidetud 143 projekti</a:t>
            </a:r>
          </a:p>
          <a:p>
            <a:r>
              <a:rPr lang="et-EE" dirty="0"/>
              <a:t>Lõpetatud 55 projekti</a:t>
            </a:r>
          </a:p>
          <a:p>
            <a:r>
              <a:rPr lang="et-EE" dirty="0"/>
              <a:t>Kuluaruanded esitatud 43 projekti st pooleli</a:t>
            </a:r>
          </a:p>
          <a:p>
            <a:r>
              <a:rPr lang="et-EE" dirty="0"/>
              <a:t>Katkestatud 1 (+2) projekti</a:t>
            </a:r>
          </a:p>
          <a:p>
            <a:r>
              <a:rPr lang="et-EE" dirty="0"/>
              <a:t>Kuluaruanded esitamata 42 projekti st pole ühtegi kuluaruannet esitatud</a:t>
            </a:r>
          </a:p>
          <a:p>
            <a:endParaRPr lang="et-EE" dirty="0"/>
          </a:p>
        </p:txBody>
      </p:sp>
    </p:spTree>
    <p:extLst>
      <p:ext uri="{BB962C8B-B14F-4D97-AF65-F5344CB8AC3E}">
        <p14:creationId xmlns:p14="http://schemas.microsoft.com/office/powerpoint/2010/main" val="19688749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Leader projektitoetuse eelarve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7965505"/>
              </p:ext>
            </p:extLst>
          </p:nvPr>
        </p:nvGraphicFramePr>
        <p:xfrm>
          <a:off x="628651" y="1825625"/>
          <a:ext cx="6601490" cy="338432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58765" y="1556792"/>
            <a:ext cx="6461449" cy="369332"/>
          </a:xfrm>
          <a:prstGeom prst="rect">
            <a:avLst/>
          </a:prstGeom>
          <a:noFill/>
        </p:spPr>
        <p:txBody>
          <a:bodyPr wrap="none" rtlCol="0">
            <a:spAutoFit/>
          </a:bodyPr>
          <a:lstStyle/>
          <a:p>
            <a:r>
              <a:rPr lang="et-EE" dirty="0" smtClean="0"/>
              <a:t>Leader projektide toetuse eelarve 3,4 milj euro jaotus 2018. a lõpus</a:t>
            </a:r>
            <a:endParaRPr lang="et-EE" dirty="0"/>
          </a:p>
        </p:txBody>
      </p:sp>
    </p:spTree>
    <p:extLst>
      <p:ext uri="{BB962C8B-B14F-4D97-AF65-F5344CB8AC3E}">
        <p14:creationId xmlns:p14="http://schemas.microsoft.com/office/powerpoint/2010/main" val="3315208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4000" dirty="0"/>
              <a:t>Leader projektitoetuse eelarve 2019</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7580565"/>
              </p:ext>
            </p:extLst>
          </p:nvPr>
        </p:nvGraphicFramePr>
        <p:xfrm>
          <a:off x="628650" y="1541721"/>
          <a:ext cx="7430829" cy="39765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965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smtClean="0"/>
              <a:t>Sihttasemed 1</a:t>
            </a:r>
            <a:endParaRPr lang="et-EE"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4159" y="1825624"/>
            <a:ext cx="7729869" cy="3884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23014" y="1222744"/>
            <a:ext cx="7789376" cy="923330"/>
          </a:xfrm>
          <a:prstGeom prst="rect">
            <a:avLst/>
          </a:prstGeom>
          <a:noFill/>
        </p:spPr>
        <p:txBody>
          <a:bodyPr wrap="none" rtlCol="0">
            <a:spAutoFit/>
          </a:bodyPr>
          <a:lstStyle/>
          <a:p>
            <a:r>
              <a:rPr lang="et-EE" dirty="0"/>
              <a:t>Ühisprojektide ja koolituse meetmes on kasutada 2019. ja 2020. a eelarve (30%), </a:t>
            </a:r>
          </a:p>
          <a:p>
            <a:r>
              <a:rPr lang="et-EE" dirty="0"/>
              <a:t>investeeringute meetmes 2019. a eelarve (20%)</a:t>
            </a:r>
          </a:p>
          <a:p>
            <a:endParaRPr lang="et-EE" dirty="0"/>
          </a:p>
        </p:txBody>
      </p:sp>
    </p:spTree>
    <p:extLst>
      <p:ext uri="{BB962C8B-B14F-4D97-AF65-F5344CB8AC3E}">
        <p14:creationId xmlns:p14="http://schemas.microsoft.com/office/powerpoint/2010/main" val="9684040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a:t>Sihttasemed 2</a:t>
            </a:r>
          </a:p>
        </p:txBody>
      </p:sp>
      <p:sp>
        <p:nvSpPr>
          <p:cNvPr id="3" name="Content Placeholder 2"/>
          <p:cNvSpPr>
            <a:spLocks noGrp="1"/>
          </p:cNvSpPr>
          <p:nvPr>
            <p:ph idx="1"/>
          </p:nvPr>
        </p:nvSpPr>
        <p:spPr/>
        <p:txBody>
          <a:bodyPr/>
          <a:lstStyle/>
          <a:p>
            <a:pPr marL="0" indent="0">
              <a:buNone/>
            </a:pPr>
            <a:endParaRPr lang="et-EE" dirty="0"/>
          </a:p>
        </p:txBody>
      </p:sp>
      <p:sp>
        <p:nvSpPr>
          <p:cNvPr id="4" name="TextBox 3"/>
          <p:cNvSpPr txBox="1"/>
          <p:nvPr/>
        </p:nvSpPr>
        <p:spPr>
          <a:xfrm>
            <a:off x="733647" y="1271442"/>
            <a:ext cx="7678769" cy="923330"/>
          </a:xfrm>
          <a:prstGeom prst="rect">
            <a:avLst/>
          </a:prstGeom>
          <a:noFill/>
        </p:spPr>
        <p:txBody>
          <a:bodyPr wrap="none" rtlCol="0">
            <a:spAutoFit/>
          </a:bodyPr>
          <a:lstStyle/>
          <a:p>
            <a:r>
              <a:rPr lang="et-EE" dirty="0"/>
              <a:t>Ühisprojektide ja koolituse meetmes on kasutada 2019. ja 2020. a eelarve (30%)</a:t>
            </a:r>
          </a:p>
          <a:p>
            <a:endParaRPr lang="et-EE" dirty="0"/>
          </a:p>
          <a:p>
            <a:endParaRPr lang="et-E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341" y="1733108"/>
            <a:ext cx="7571789" cy="3678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349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1. Ettevõtlusmeede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1.1 Ettevõtluse ühisprojektid</a:t>
            </a:r>
            <a:endParaRPr lang="et-EE" dirty="0"/>
          </a:p>
        </p:txBody>
      </p:sp>
      <p:sp>
        <p:nvSpPr>
          <p:cNvPr id="3" name="Sisu kohatäide 2"/>
          <p:cNvSpPr>
            <a:spLocks noGrp="1"/>
          </p:cNvSpPr>
          <p:nvPr>
            <p:ph idx="1"/>
          </p:nvPr>
        </p:nvSpPr>
        <p:spPr>
          <a:xfrm>
            <a:off x="628650" y="1446028"/>
            <a:ext cx="7886700" cy="4730935"/>
          </a:xfrm>
        </p:spPr>
        <p:txBody>
          <a:bodyPr/>
          <a:lstStyle/>
          <a:p>
            <a:pPr marL="0" lvl="0" indent="0" eaLnBrk="0" fontAlgn="base" hangingPunct="0">
              <a:lnSpc>
                <a:spcPct val="130000"/>
              </a:lnSpc>
              <a:spcBef>
                <a:spcPct val="20000"/>
              </a:spcBef>
              <a:spcAft>
                <a:spcPct val="0"/>
              </a:spcAft>
              <a:buNone/>
              <a:defRPr/>
            </a:pPr>
            <a:r>
              <a:rPr lang="et-EE" sz="1600" b="1" kern="0" dirty="0">
                <a:solidFill>
                  <a:srgbClr val="000000"/>
                </a:solidFill>
                <a:latin typeface="Arial"/>
                <a:cs typeface="Arial"/>
              </a:rPr>
              <a:t>NÄIDE- projektijuhtimise kulud</a:t>
            </a:r>
          </a:p>
          <a:p>
            <a:pPr marL="342900" lvl="0" indent="-342900" eaLnBrk="0" fontAlgn="base" hangingPunct="0">
              <a:lnSpc>
                <a:spcPct val="130000"/>
              </a:lnSpc>
              <a:spcBef>
                <a:spcPct val="20000"/>
              </a:spcBef>
              <a:spcAft>
                <a:spcPct val="0"/>
              </a:spcAft>
              <a:buFont typeface="Arial" charset="0"/>
              <a:buChar char="•"/>
              <a:defRPr/>
            </a:pPr>
            <a:r>
              <a:rPr lang="et-EE" sz="1600" kern="0" dirty="0">
                <a:solidFill>
                  <a:srgbClr val="000000"/>
                </a:solidFill>
                <a:latin typeface="Arial"/>
                <a:cs typeface="Arial"/>
              </a:rPr>
              <a:t>Ühisprojektis kavandatav turundustegevus 5000 €</a:t>
            </a:r>
          </a:p>
          <a:p>
            <a:pPr marL="342900" lvl="0" indent="-342900" eaLnBrk="0" fontAlgn="base" hangingPunct="0">
              <a:lnSpc>
                <a:spcPct val="130000"/>
              </a:lnSpc>
              <a:spcBef>
                <a:spcPct val="20000"/>
              </a:spcBef>
              <a:spcAft>
                <a:spcPct val="0"/>
              </a:spcAft>
              <a:buFontTx/>
              <a:buChar char="•"/>
              <a:defRPr/>
            </a:pPr>
            <a:r>
              <a:rPr lang="et-EE" sz="1600" kern="0" dirty="0">
                <a:solidFill>
                  <a:srgbClr val="000000"/>
                </a:solidFill>
                <a:latin typeface="Arial"/>
                <a:cs typeface="Arial"/>
              </a:rPr>
              <a:t>Investeering 1000€</a:t>
            </a:r>
          </a:p>
          <a:p>
            <a:pPr marL="342900" lvl="0" indent="-342900" eaLnBrk="0" fontAlgn="base" hangingPunct="0">
              <a:lnSpc>
                <a:spcPct val="130000"/>
              </a:lnSpc>
              <a:spcBef>
                <a:spcPct val="20000"/>
              </a:spcBef>
              <a:spcAft>
                <a:spcPct val="0"/>
              </a:spcAft>
              <a:buFontTx/>
              <a:buChar char="•"/>
              <a:defRPr/>
            </a:pPr>
            <a:r>
              <a:rPr lang="et-EE" sz="1600" kern="0" dirty="0">
                <a:solidFill>
                  <a:srgbClr val="000000"/>
                </a:solidFill>
                <a:latin typeface="Arial"/>
                <a:cs typeface="Arial"/>
              </a:rPr>
              <a:t>Tasuvusuuring  500€</a:t>
            </a:r>
          </a:p>
          <a:p>
            <a:pPr marL="342900" lvl="0" indent="-342900" eaLnBrk="0" fontAlgn="base" hangingPunct="0">
              <a:lnSpc>
                <a:spcPct val="130000"/>
              </a:lnSpc>
              <a:spcBef>
                <a:spcPct val="20000"/>
              </a:spcBef>
              <a:spcAft>
                <a:spcPct val="0"/>
              </a:spcAft>
              <a:buFontTx/>
              <a:buChar char="•"/>
              <a:defRPr/>
            </a:pPr>
            <a:r>
              <a:rPr lang="et-EE" sz="1600" kern="0" dirty="0">
                <a:solidFill>
                  <a:srgbClr val="000000"/>
                </a:solidFill>
                <a:latin typeface="Arial"/>
                <a:cs typeface="Arial"/>
              </a:rPr>
              <a:t>Arvutitarkvara 400€</a:t>
            </a:r>
          </a:p>
          <a:p>
            <a:pPr marL="342900" lvl="0" indent="-342900" eaLnBrk="0" fontAlgn="base" hangingPunct="0">
              <a:lnSpc>
                <a:spcPct val="130000"/>
              </a:lnSpc>
              <a:spcBef>
                <a:spcPct val="20000"/>
              </a:spcBef>
              <a:spcAft>
                <a:spcPct val="0"/>
              </a:spcAft>
              <a:buFontTx/>
              <a:buChar char="•"/>
              <a:defRPr/>
            </a:pPr>
            <a:r>
              <a:rPr lang="et-EE" sz="1600" kern="0" dirty="0">
                <a:solidFill>
                  <a:srgbClr val="000000"/>
                </a:solidFill>
                <a:latin typeface="Arial"/>
                <a:cs typeface="Arial"/>
              </a:rPr>
              <a:t>Projektijuhtimise otsene personalikulu  kuni  20%</a:t>
            </a:r>
          </a:p>
          <a:p>
            <a:pPr marL="457200" lvl="1" indent="0" eaLnBrk="0" fontAlgn="base" hangingPunct="0">
              <a:lnSpc>
                <a:spcPct val="130000"/>
              </a:lnSpc>
              <a:spcBef>
                <a:spcPct val="20000"/>
              </a:spcBef>
              <a:spcAft>
                <a:spcPct val="0"/>
              </a:spcAft>
              <a:buNone/>
              <a:defRPr/>
            </a:pPr>
            <a:r>
              <a:rPr lang="et-EE" sz="1600" i="1" kern="0" dirty="0">
                <a:solidFill>
                  <a:srgbClr val="000000"/>
                </a:solidFill>
                <a:latin typeface="Arial"/>
                <a:cs typeface="Arial"/>
              </a:rPr>
              <a:t>5000+500+400=5900*20%=  1180€</a:t>
            </a:r>
          </a:p>
          <a:p>
            <a:pPr marL="342900" lvl="0" indent="-342900" eaLnBrk="0" fontAlgn="base" hangingPunct="0">
              <a:lnSpc>
                <a:spcPct val="130000"/>
              </a:lnSpc>
              <a:spcBef>
                <a:spcPct val="20000"/>
              </a:spcBef>
              <a:spcAft>
                <a:spcPct val="0"/>
              </a:spcAft>
              <a:buFontTx/>
              <a:buChar char="•"/>
              <a:defRPr/>
            </a:pPr>
            <a:r>
              <a:rPr lang="et-EE" sz="1600" kern="0" dirty="0">
                <a:solidFill>
                  <a:srgbClr val="000000"/>
                </a:solidFill>
                <a:latin typeface="Arial"/>
                <a:cs typeface="Arial"/>
              </a:rPr>
              <a:t>Kaudne kulu 15% otsesest personalikulust 1180*15%=177 €</a:t>
            </a:r>
          </a:p>
          <a:p>
            <a:pPr marL="742950" lvl="1" indent="-285750" eaLnBrk="0" fontAlgn="base" hangingPunct="0">
              <a:lnSpc>
                <a:spcPct val="130000"/>
              </a:lnSpc>
              <a:spcBef>
                <a:spcPct val="20000"/>
              </a:spcBef>
              <a:spcAft>
                <a:spcPct val="0"/>
              </a:spcAft>
              <a:buFontTx/>
              <a:buChar char="–"/>
              <a:defRPr/>
            </a:pPr>
            <a:r>
              <a:rPr lang="et-EE" sz="1600" b="1" i="1" kern="0" dirty="0">
                <a:solidFill>
                  <a:srgbClr val="000000"/>
                </a:solidFill>
                <a:latin typeface="Arial"/>
                <a:cs typeface="Arial"/>
              </a:rPr>
              <a:t>Kokku projektijuhtimine koos kaudse kuluga 1180+177=1357€  </a:t>
            </a:r>
          </a:p>
          <a:p>
            <a:pPr marL="342900" lvl="0" indent="-342900" eaLnBrk="0" fontAlgn="base" hangingPunct="0">
              <a:lnSpc>
                <a:spcPct val="130000"/>
              </a:lnSpc>
              <a:spcBef>
                <a:spcPct val="20000"/>
              </a:spcBef>
              <a:spcAft>
                <a:spcPct val="0"/>
              </a:spcAft>
              <a:buFontTx/>
              <a:buChar char="•"/>
              <a:defRPr/>
            </a:pPr>
            <a:r>
              <a:rPr lang="et-EE" sz="1600" kern="0" dirty="0">
                <a:solidFill>
                  <a:srgbClr val="000000"/>
                </a:solidFill>
                <a:latin typeface="Arial"/>
                <a:cs typeface="Arial"/>
              </a:rPr>
              <a:t>Projekti abikõlblik maksumus kokku  5000+1000+500+400+1357= </a:t>
            </a:r>
            <a:r>
              <a:rPr lang="et-EE" sz="1600" b="1" kern="0" dirty="0">
                <a:solidFill>
                  <a:srgbClr val="000000"/>
                </a:solidFill>
                <a:latin typeface="Arial"/>
                <a:cs typeface="Arial"/>
              </a:rPr>
              <a:t>7257€</a:t>
            </a:r>
          </a:p>
          <a:p>
            <a:endParaRPr lang="et-EE" dirty="0"/>
          </a:p>
        </p:txBody>
      </p:sp>
    </p:spTree>
    <p:extLst>
      <p:ext uri="{BB962C8B-B14F-4D97-AF65-F5344CB8AC3E}">
        <p14:creationId xmlns:p14="http://schemas.microsoft.com/office/powerpoint/2010/main" val="24615536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63944"/>
          </a:xfrm>
        </p:spPr>
        <p:txBody>
          <a:bodyPr/>
          <a:lstStyle/>
          <a:p>
            <a:pPr algn="ctr"/>
            <a:r>
              <a:rPr lang="et-EE" dirty="0"/>
              <a:t>Sihttasemed </a:t>
            </a:r>
            <a:r>
              <a:rPr lang="et-EE" dirty="0" smtClean="0"/>
              <a:t>3</a:t>
            </a:r>
            <a:endParaRPr lang="et-EE"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9326" y="1418318"/>
            <a:ext cx="7785267" cy="379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06056" y="1095153"/>
            <a:ext cx="7768537" cy="646331"/>
          </a:xfrm>
          <a:prstGeom prst="rect">
            <a:avLst/>
          </a:prstGeom>
          <a:noFill/>
        </p:spPr>
        <p:txBody>
          <a:bodyPr wrap="none" rtlCol="0">
            <a:spAutoFit/>
          </a:bodyPr>
          <a:lstStyle/>
          <a:p>
            <a:r>
              <a:rPr lang="et-EE" dirty="0" smtClean="0"/>
              <a:t>Ühisprojektide </a:t>
            </a:r>
            <a:r>
              <a:rPr lang="et-EE" dirty="0"/>
              <a:t>ja koolituse meetmes on kasutada 2019. ja 2020. a eelarve (30%)</a:t>
            </a:r>
          </a:p>
          <a:p>
            <a:endParaRPr lang="et-EE" dirty="0"/>
          </a:p>
        </p:txBody>
      </p:sp>
    </p:spTree>
    <p:extLst>
      <p:ext uri="{BB962C8B-B14F-4D97-AF65-F5344CB8AC3E}">
        <p14:creationId xmlns:p14="http://schemas.microsoft.com/office/powerpoint/2010/main" val="433744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dirty="0"/>
          </a:p>
        </p:txBody>
      </p:sp>
      <p:sp>
        <p:nvSpPr>
          <p:cNvPr id="3" name="Sisu kohatäide 2"/>
          <p:cNvSpPr>
            <a:spLocks noGrp="1"/>
          </p:cNvSpPr>
          <p:nvPr>
            <p:ph idx="1"/>
          </p:nvPr>
        </p:nvSpPr>
        <p:spPr>
          <a:xfrm>
            <a:off x="628650" y="1297172"/>
            <a:ext cx="7886700" cy="4879791"/>
          </a:xfrm>
        </p:spPr>
        <p:txBody>
          <a:bodyPr/>
          <a:lstStyle/>
          <a:p>
            <a:pPr marL="0" lvl="0" indent="0" algn="ctr" eaLnBrk="0" fontAlgn="base" hangingPunct="0">
              <a:lnSpc>
                <a:spcPct val="100000"/>
              </a:lnSpc>
              <a:spcBef>
                <a:spcPct val="20000"/>
              </a:spcBef>
              <a:spcAft>
                <a:spcPct val="0"/>
              </a:spcAft>
              <a:buNone/>
            </a:pPr>
            <a:r>
              <a:rPr lang="et-EE" altLang="et-EE" sz="4400" kern="0" dirty="0" smtClean="0">
                <a:solidFill>
                  <a:srgbClr val="000000"/>
                </a:solidFill>
                <a:latin typeface="Arial"/>
                <a:cs typeface="Arial"/>
              </a:rPr>
              <a:t>Täname </a:t>
            </a:r>
            <a:r>
              <a:rPr lang="et-EE" altLang="et-EE" sz="4400" kern="0" dirty="0">
                <a:solidFill>
                  <a:srgbClr val="000000"/>
                </a:solidFill>
                <a:latin typeface="Arial"/>
                <a:cs typeface="Arial"/>
              </a:rPr>
              <a:t>tähelepanu eest!</a:t>
            </a:r>
          </a:p>
          <a:p>
            <a:pPr marL="0" lvl="0" indent="0" algn="ctr" eaLnBrk="0" fontAlgn="base" hangingPunct="0">
              <a:lnSpc>
                <a:spcPct val="100000"/>
              </a:lnSpc>
              <a:spcBef>
                <a:spcPct val="20000"/>
              </a:spcBef>
              <a:spcAft>
                <a:spcPct val="0"/>
              </a:spcAft>
              <a:buNone/>
            </a:pPr>
            <a:endParaRPr lang="et-EE" altLang="et-EE" sz="3200" kern="0" dirty="0">
              <a:solidFill>
                <a:srgbClr val="000000"/>
              </a:solidFill>
              <a:latin typeface="Arial"/>
              <a:cs typeface="Arial"/>
            </a:endParaRPr>
          </a:p>
          <a:p>
            <a:pPr marL="0" lvl="0" indent="0" algn="r" eaLnBrk="0" fontAlgn="base" hangingPunct="0">
              <a:lnSpc>
                <a:spcPct val="100000"/>
              </a:lnSpc>
              <a:spcBef>
                <a:spcPct val="20000"/>
              </a:spcBef>
              <a:spcAft>
                <a:spcPct val="0"/>
              </a:spcAft>
              <a:buNone/>
            </a:pPr>
            <a:endParaRPr lang="et-EE" altLang="et-EE" sz="1800" kern="0" dirty="0">
              <a:solidFill>
                <a:srgbClr val="000000"/>
              </a:solidFill>
              <a:latin typeface="Arial"/>
              <a:cs typeface="Arial"/>
              <a:hlinkClick r:id="rId2"/>
            </a:endParaRPr>
          </a:p>
          <a:p>
            <a:pPr marL="0" lvl="0" indent="0" algn="r" eaLnBrk="0" fontAlgn="base" hangingPunct="0">
              <a:lnSpc>
                <a:spcPct val="100000"/>
              </a:lnSpc>
              <a:spcBef>
                <a:spcPct val="20000"/>
              </a:spcBef>
              <a:spcAft>
                <a:spcPct val="0"/>
              </a:spcAft>
              <a:buNone/>
            </a:pPr>
            <a:r>
              <a:rPr lang="et-EE" altLang="et-EE" sz="1800" kern="0" dirty="0">
                <a:solidFill>
                  <a:srgbClr val="000000"/>
                </a:solidFill>
                <a:latin typeface="Arial"/>
                <a:cs typeface="Arial"/>
                <a:hlinkClick r:id="rId3"/>
              </a:rPr>
              <a:t>www.jogevamaa.com</a:t>
            </a:r>
            <a:endParaRPr lang="et-EE" altLang="et-EE" sz="1800" kern="0" dirty="0">
              <a:solidFill>
                <a:srgbClr val="000000"/>
              </a:solidFill>
              <a:latin typeface="Arial"/>
              <a:cs typeface="Arial"/>
            </a:endParaRPr>
          </a:p>
          <a:p>
            <a:pPr marL="0" lvl="0" indent="0" algn="r" eaLnBrk="0" fontAlgn="base" hangingPunct="0">
              <a:lnSpc>
                <a:spcPct val="100000"/>
              </a:lnSpc>
              <a:spcBef>
                <a:spcPct val="20000"/>
              </a:spcBef>
              <a:spcAft>
                <a:spcPct val="0"/>
              </a:spcAft>
              <a:buNone/>
            </a:pPr>
            <a:r>
              <a:rPr lang="et-EE" altLang="et-EE" sz="1800" kern="0" dirty="0">
                <a:solidFill>
                  <a:srgbClr val="000000"/>
                </a:solidFill>
                <a:latin typeface="Arial"/>
                <a:cs typeface="Arial"/>
              </a:rPr>
              <a:t>info@jogevamaa.com</a:t>
            </a:r>
          </a:p>
          <a:p>
            <a:pPr marL="0" lvl="0" indent="0" algn="r" eaLnBrk="0" fontAlgn="base" hangingPunct="0">
              <a:lnSpc>
                <a:spcPct val="100000"/>
              </a:lnSpc>
              <a:spcBef>
                <a:spcPct val="20000"/>
              </a:spcBef>
              <a:spcAft>
                <a:spcPct val="0"/>
              </a:spcAft>
              <a:buNone/>
            </a:pPr>
            <a:r>
              <a:rPr lang="et-EE" altLang="et-EE" sz="1800" kern="0" dirty="0">
                <a:solidFill>
                  <a:srgbClr val="000000"/>
                </a:solidFill>
                <a:latin typeface="Arial"/>
                <a:cs typeface="Arial"/>
              </a:rPr>
              <a:t>+ 372 5307 0870 Kaire Kaasik</a:t>
            </a:r>
          </a:p>
          <a:p>
            <a:pPr marL="0" lvl="0" indent="0" algn="r" eaLnBrk="0" fontAlgn="base" hangingPunct="0">
              <a:lnSpc>
                <a:spcPct val="100000"/>
              </a:lnSpc>
              <a:spcBef>
                <a:spcPct val="20000"/>
              </a:spcBef>
              <a:spcAft>
                <a:spcPct val="0"/>
              </a:spcAft>
              <a:buNone/>
            </a:pPr>
            <a:r>
              <a:rPr lang="et-EE" altLang="et-EE" sz="1800" kern="0" dirty="0">
                <a:solidFill>
                  <a:srgbClr val="000000"/>
                </a:solidFill>
                <a:latin typeface="Arial"/>
                <a:cs typeface="Arial"/>
              </a:rPr>
              <a:t>+</a:t>
            </a:r>
            <a:r>
              <a:rPr lang="et-EE" altLang="et-EE" sz="1800" kern="0" dirty="0" smtClean="0">
                <a:solidFill>
                  <a:srgbClr val="000000"/>
                </a:solidFill>
                <a:latin typeface="Arial"/>
                <a:cs typeface="Arial"/>
              </a:rPr>
              <a:t>372 5230 969  </a:t>
            </a:r>
            <a:r>
              <a:rPr lang="et-EE" altLang="et-EE" sz="1800" kern="0" dirty="0">
                <a:solidFill>
                  <a:srgbClr val="000000"/>
                </a:solidFill>
                <a:latin typeface="Arial"/>
                <a:cs typeface="Arial"/>
              </a:rPr>
              <a:t>Jako Jaagu</a:t>
            </a:r>
          </a:p>
          <a:p>
            <a:endParaRPr lang="et-EE" dirty="0"/>
          </a:p>
        </p:txBody>
      </p:sp>
    </p:spTree>
    <p:extLst>
      <p:ext uri="{BB962C8B-B14F-4D97-AF65-F5344CB8AC3E}">
        <p14:creationId xmlns:p14="http://schemas.microsoft.com/office/powerpoint/2010/main" val="3606833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1. Ettevõtlusmeede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1.1. Ettevõtluse ühisprojektid</a:t>
            </a:r>
            <a:endParaRPr lang="et-EE" dirty="0"/>
          </a:p>
        </p:txBody>
      </p:sp>
      <p:sp>
        <p:nvSpPr>
          <p:cNvPr id="3" name="Sisu kohatäide 2"/>
          <p:cNvSpPr>
            <a:spLocks noGrp="1"/>
          </p:cNvSpPr>
          <p:nvPr>
            <p:ph idx="1"/>
          </p:nvPr>
        </p:nvSpPr>
        <p:spPr/>
        <p:txBody>
          <a:bodyPr/>
          <a:lstStyle/>
          <a:p>
            <a:pPr marL="0" lvl="0" indent="0">
              <a:lnSpc>
                <a:spcPct val="100000"/>
              </a:lnSpc>
              <a:spcBef>
                <a:spcPts val="0"/>
              </a:spcBef>
              <a:buNone/>
            </a:pPr>
            <a:r>
              <a:rPr lang="et-EE" sz="1600" dirty="0">
                <a:solidFill>
                  <a:srgbClr val="000000"/>
                </a:solidFill>
                <a:latin typeface="Arial"/>
                <a:ea typeface="Times New Roman"/>
                <a:cs typeface="Arial"/>
              </a:rPr>
              <a:t>Taotlejaks võivad olla Jõgevamaa Koostöökoja tegevuspiirkonnas tegutsevad:</a:t>
            </a:r>
          </a:p>
          <a:p>
            <a:pPr marL="342900" lvl="0" indent="-342900">
              <a:lnSpc>
                <a:spcPct val="115000"/>
              </a:lnSpc>
              <a:spcBef>
                <a:spcPts val="0"/>
              </a:spcBef>
              <a:buFont typeface="Symbol"/>
              <a:buChar char=""/>
            </a:pPr>
            <a:r>
              <a:rPr lang="et-EE" sz="1600" dirty="0">
                <a:solidFill>
                  <a:srgbClr val="000000"/>
                </a:solidFill>
                <a:latin typeface="Arial"/>
                <a:ea typeface="Times New Roman"/>
                <a:cs typeface="Arial"/>
              </a:rPr>
              <a:t>mittetulundusühingud  (sh kohalik tegevusgrupp),</a:t>
            </a:r>
          </a:p>
          <a:p>
            <a:pPr marL="342900" lvl="0" indent="-342900">
              <a:lnSpc>
                <a:spcPct val="115000"/>
              </a:lnSpc>
              <a:spcBef>
                <a:spcPts val="0"/>
              </a:spcBef>
              <a:buFont typeface="Symbol"/>
              <a:buChar char=""/>
            </a:pPr>
            <a:r>
              <a:rPr lang="et-EE" sz="1600" dirty="0">
                <a:solidFill>
                  <a:srgbClr val="000000"/>
                </a:solidFill>
                <a:latin typeface="Arial"/>
                <a:ea typeface="Times New Roman"/>
                <a:cs typeface="Arial"/>
              </a:rPr>
              <a:t>sihtasutused, </a:t>
            </a:r>
          </a:p>
          <a:p>
            <a:pPr marL="342900" lvl="0" indent="-342900">
              <a:lnSpc>
                <a:spcPct val="115000"/>
              </a:lnSpc>
              <a:spcBef>
                <a:spcPts val="0"/>
              </a:spcBef>
              <a:buFont typeface="Symbol"/>
              <a:buChar char=""/>
            </a:pPr>
            <a:r>
              <a:rPr lang="et-EE" sz="1600" dirty="0">
                <a:solidFill>
                  <a:srgbClr val="000000"/>
                </a:solidFill>
                <a:latin typeface="Arial"/>
                <a:ea typeface="Times New Roman"/>
                <a:cs typeface="Arial"/>
              </a:rPr>
              <a:t>kohalikud omavalitsused </a:t>
            </a:r>
          </a:p>
          <a:p>
            <a:pPr marL="342900" lvl="0" indent="-342900">
              <a:lnSpc>
                <a:spcPct val="115000"/>
              </a:lnSpc>
              <a:spcBef>
                <a:spcPts val="0"/>
              </a:spcBef>
              <a:buFont typeface="Symbol"/>
              <a:buChar char=""/>
            </a:pPr>
            <a:r>
              <a:rPr lang="et-EE" sz="1600" dirty="0">
                <a:solidFill>
                  <a:srgbClr val="000000"/>
                </a:solidFill>
                <a:latin typeface="Arial"/>
                <a:ea typeface="Times New Roman"/>
                <a:cs typeface="Arial"/>
              </a:rPr>
              <a:t>Ettevõtjad</a:t>
            </a:r>
          </a:p>
          <a:p>
            <a:pPr marL="0" lvl="0" indent="0">
              <a:lnSpc>
                <a:spcPct val="115000"/>
              </a:lnSpc>
              <a:spcBef>
                <a:spcPts val="0"/>
              </a:spcBef>
              <a:buNone/>
            </a:pPr>
            <a:endParaRPr lang="et-EE" sz="1600" dirty="0">
              <a:solidFill>
                <a:srgbClr val="000000"/>
              </a:solidFill>
              <a:latin typeface="Arial"/>
              <a:ea typeface="Times New Roman"/>
              <a:cs typeface="Arial"/>
            </a:endParaRPr>
          </a:p>
          <a:p>
            <a:pPr marL="0" lvl="0" indent="0">
              <a:lnSpc>
                <a:spcPct val="115000"/>
              </a:lnSpc>
              <a:spcBef>
                <a:spcPts val="0"/>
              </a:spcBef>
              <a:buNone/>
            </a:pPr>
            <a:r>
              <a:rPr lang="et-EE" sz="1600" dirty="0">
                <a:solidFill>
                  <a:srgbClr val="000000"/>
                </a:solidFill>
                <a:latin typeface="Arial"/>
                <a:ea typeface="Times New Roman"/>
                <a:cs typeface="Arial"/>
              </a:rPr>
              <a:t>Toetuse </a:t>
            </a:r>
            <a:r>
              <a:rPr lang="et-EE" sz="1600" b="1" dirty="0">
                <a:solidFill>
                  <a:srgbClr val="000000"/>
                </a:solidFill>
                <a:latin typeface="Arial"/>
                <a:ea typeface="Times New Roman"/>
                <a:cs typeface="Arial"/>
              </a:rPr>
              <a:t>min summa on 1 000 eurot ja </a:t>
            </a:r>
            <a:r>
              <a:rPr lang="et-EE" sz="1600" b="1" dirty="0" err="1">
                <a:solidFill>
                  <a:srgbClr val="000000"/>
                </a:solidFill>
                <a:latin typeface="Arial"/>
                <a:ea typeface="Times New Roman"/>
                <a:cs typeface="Arial"/>
              </a:rPr>
              <a:t>max</a:t>
            </a:r>
            <a:r>
              <a:rPr lang="et-EE" sz="1600" b="1" dirty="0">
                <a:solidFill>
                  <a:srgbClr val="000000"/>
                </a:solidFill>
                <a:latin typeface="Arial"/>
                <a:ea typeface="Times New Roman"/>
                <a:cs typeface="Arial"/>
              </a:rPr>
              <a:t> 30 000 eurot</a:t>
            </a:r>
          </a:p>
          <a:p>
            <a:pPr marL="0" lvl="0" indent="0">
              <a:lnSpc>
                <a:spcPct val="115000"/>
              </a:lnSpc>
              <a:spcBef>
                <a:spcPts val="0"/>
              </a:spcBef>
              <a:buNone/>
            </a:pPr>
            <a:r>
              <a:rPr lang="et-EE" sz="1600" dirty="0">
                <a:solidFill>
                  <a:srgbClr val="000000"/>
                </a:solidFill>
                <a:latin typeface="Arial"/>
                <a:ea typeface="Times New Roman"/>
                <a:cs typeface="Arial"/>
              </a:rPr>
              <a:t>Toetuse määr on:</a:t>
            </a:r>
          </a:p>
          <a:p>
            <a:pPr marL="0" lvl="0" indent="0">
              <a:lnSpc>
                <a:spcPct val="115000"/>
              </a:lnSpc>
              <a:spcBef>
                <a:spcPts val="0"/>
              </a:spcBef>
              <a:buNone/>
            </a:pPr>
            <a:r>
              <a:rPr lang="et-EE" sz="1600" dirty="0">
                <a:solidFill>
                  <a:srgbClr val="000000"/>
                </a:solidFill>
                <a:latin typeface="Arial"/>
                <a:ea typeface="Times New Roman"/>
                <a:cs typeface="Arial"/>
              </a:rPr>
              <a:t>MTÜ , SA ja KOV kuni 90% abikõlblikest tegevustest, ettevõtetel kuni 60% abikõlblikest tegevustest.</a:t>
            </a:r>
          </a:p>
          <a:p>
            <a:pPr marL="0" lvl="0" indent="0">
              <a:lnSpc>
                <a:spcPct val="115000"/>
              </a:lnSpc>
              <a:spcBef>
                <a:spcPts val="0"/>
              </a:spcBef>
              <a:buNone/>
            </a:pPr>
            <a:endParaRPr lang="et-EE" sz="1600" dirty="0">
              <a:solidFill>
                <a:srgbClr val="000000"/>
              </a:solidFill>
              <a:latin typeface="Arial"/>
              <a:ea typeface="Times New Roman"/>
              <a:cs typeface="Arial"/>
            </a:endParaRPr>
          </a:p>
          <a:p>
            <a:pPr marL="0" lvl="0" indent="0">
              <a:lnSpc>
                <a:spcPct val="115000"/>
              </a:lnSpc>
              <a:spcBef>
                <a:spcPts val="0"/>
              </a:spcBef>
              <a:buNone/>
            </a:pPr>
            <a:r>
              <a:rPr lang="et-EE" sz="1600" dirty="0">
                <a:solidFill>
                  <a:srgbClr val="000000"/>
                </a:solidFill>
                <a:latin typeface="Arial"/>
                <a:ea typeface="Times New Roman"/>
                <a:cs typeface="Arial"/>
              </a:rPr>
              <a:t>Asjakohast teemat käsitleb EL määrus 1305/2013 artikkel 35.</a:t>
            </a:r>
          </a:p>
          <a:p>
            <a:pPr marL="0" lvl="0" indent="0">
              <a:lnSpc>
                <a:spcPct val="115000"/>
              </a:lnSpc>
              <a:spcBef>
                <a:spcPts val="0"/>
              </a:spcBef>
              <a:buNone/>
            </a:pPr>
            <a:endParaRPr lang="et-EE" sz="1600" dirty="0">
              <a:solidFill>
                <a:srgbClr val="000000"/>
              </a:solidFill>
              <a:latin typeface="Arial"/>
              <a:ea typeface="Times New Roman"/>
              <a:cs typeface="Arial"/>
            </a:endParaRPr>
          </a:p>
          <a:p>
            <a:endParaRPr lang="et-EE" dirty="0"/>
          </a:p>
        </p:txBody>
      </p:sp>
    </p:spTree>
    <p:extLst>
      <p:ext uri="{BB962C8B-B14F-4D97-AF65-F5344CB8AC3E}">
        <p14:creationId xmlns:p14="http://schemas.microsoft.com/office/powerpoint/2010/main" val="651708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1. Ettevõtlusmeede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1.1. Ettevõtluse ühisprojektid</a:t>
            </a:r>
            <a:endParaRPr lang="et-EE" dirty="0"/>
          </a:p>
        </p:txBody>
      </p:sp>
      <p:sp>
        <p:nvSpPr>
          <p:cNvPr id="3" name="Sisu kohatäide 2"/>
          <p:cNvSpPr>
            <a:spLocks noGrp="1"/>
          </p:cNvSpPr>
          <p:nvPr>
            <p:ph idx="1"/>
          </p:nvPr>
        </p:nvSpPr>
        <p:spPr/>
        <p:txBody>
          <a:bodyPr/>
          <a:lstStyle/>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Kohaliku tegevusgrupi nõuded projektitoetuse taotlejale ja toetuse saajale (sh. dokumendid , mida peab projektitoetuse taotleja esitama taotluse esitamisel)</a:t>
            </a:r>
          </a:p>
          <a:p>
            <a:pPr marL="0" lvl="0" indent="0" eaLnBrk="0" fontAlgn="base" hangingPunct="0">
              <a:lnSpc>
                <a:spcPct val="100000"/>
              </a:lnSpc>
              <a:spcBef>
                <a:spcPct val="20000"/>
              </a:spcBef>
              <a:spcAft>
                <a:spcPct val="0"/>
              </a:spcAft>
              <a:buNone/>
              <a:defRPr/>
            </a:pPr>
            <a:endParaRPr lang="et-EE" sz="1600" kern="0" dirty="0">
              <a:solidFill>
                <a:srgbClr val="000000"/>
              </a:solidFill>
              <a:latin typeface="Arial"/>
              <a:cs typeface="Arial"/>
            </a:endParaRPr>
          </a:p>
          <a:p>
            <a:pPr marL="0" lvl="0" indent="0" eaLnBrk="0" fontAlgn="base" hangingPunct="0">
              <a:lnSpc>
                <a:spcPct val="100000"/>
              </a:lnSpc>
              <a:spcBef>
                <a:spcPct val="20000"/>
              </a:spcBef>
              <a:spcAft>
                <a:spcPct val="0"/>
              </a:spcAft>
              <a:buNone/>
              <a:defRPr/>
            </a:pPr>
            <a:endParaRPr lang="et-EE" sz="1600" kern="0" dirty="0">
              <a:solidFill>
                <a:srgbClr val="000000"/>
              </a:solidFill>
              <a:latin typeface="Arial"/>
              <a:cs typeface="Arial"/>
            </a:endParaRP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Tegevuse puhul alla 1000 euro km-ta detailne eelarve ja võimalusel hinnapakkumused või viited tegevuse maksumusele.</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Tegevuste puhul maksumusega 1000-5000 eurot km-ta üks hinnapakkumus tegevuse kohta</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Tegevuse puhul maksumusega üle 5000 euro km-ta kolm võrreldavat hinnapakkumust</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    Organisatsiooni tutvustus ja projektijuhi CV</a:t>
            </a:r>
          </a:p>
          <a:p>
            <a:pPr marL="0" lvl="0" indent="0" eaLnBrk="0" fontAlgn="base" hangingPunct="0">
              <a:lnSpc>
                <a:spcPct val="100000"/>
              </a:lnSpc>
              <a:spcBef>
                <a:spcPct val="20000"/>
              </a:spcBef>
              <a:spcAft>
                <a:spcPct val="0"/>
              </a:spcAft>
              <a:buNone/>
              <a:defRPr/>
            </a:pPr>
            <a:endParaRPr lang="et-EE" sz="1600" kern="0" dirty="0">
              <a:solidFill>
                <a:srgbClr val="000000"/>
              </a:solidFill>
              <a:latin typeface="Arial"/>
              <a:cs typeface="Arial"/>
            </a:endParaRPr>
          </a:p>
          <a:p>
            <a:endParaRPr lang="et-EE" dirty="0"/>
          </a:p>
        </p:txBody>
      </p:sp>
    </p:spTree>
    <p:extLst>
      <p:ext uri="{BB962C8B-B14F-4D97-AF65-F5344CB8AC3E}">
        <p14:creationId xmlns:p14="http://schemas.microsoft.com/office/powerpoint/2010/main" val="2884911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1. Ettevõtlusmeede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1.1. Ettevõtluse ühisprojektid</a:t>
            </a:r>
            <a:endParaRPr lang="et-EE" dirty="0"/>
          </a:p>
        </p:txBody>
      </p:sp>
      <p:sp>
        <p:nvSpPr>
          <p:cNvPr id="3" name="Sisu kohatäide 2"/>
          <p:cNvSpPr>
            <a:spLocks noGrp="1"/>
          </p:cNvSpPr>
          <p:nvPr>
            <p:ph idx="1"/>
          </p:nvPr>
        </p:nvSpPr>
        <p:spPr>
          <a:xfrm>
            <a:off x="628650" y="1446028"/>
            <a:ext cx="7886700" cy="4730935"/>
          </a:xfrm>
        </p:spPr>
        <p:txBody>
          <a:bodyPr/>
          <a:lstStyle/>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Projektitoetuse taotluse hindamiskriteeriumid</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Kriteerium ja selle osakaal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1. Projekti vastavus arengustrateegia ja meetme eesmärkidele 35%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2. Projekti mõju piirkonna arengule 20%.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3. Projekti teostatavus ja jätkusuutlikkus 30%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4. Kaasatus 5%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5. Taotleja jätkusuutlikkus  10% </a:t>
            </a:r>
          </a:p>
          <a:p>
            <a:pPr marL="0" lvl="0" indent="0" eaLnBrk="0" fontAlgn="base" hangingPunct="0">
              <a:lnSpc>
                <a:spcPct val="100000"/>
              </a:lnSpc>
              <a:spcBef>
                <a:spcPct val="20000"/>
              </a:spcBef>
              <a:spcAft>
                <a:spcPct val="0"/>
              </a:spcAft>
              <a:buNone/>
              <a:defRPr/>
            </a:pPr>
            <a:endParaRPr lang="et-EE" sz="1600" kern="0" dirty="0">
              <a:solidFill>
                <a:srgbClr val="000000"/>
              </a:solidFill>
              <a:latin typeface="Arial"/>
              <a:cs typeface="Arial"/>
            </a:endParaRP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Taotluste hindamisel kasutatakse skaalat 0-4 punkti. Hindamiskomisjoni liikmete hinded iga   hindamiskriteeriumi kohta kajastatakse ühtse aritmeetilise keskmisena, mis korrutatakse läbi kriteeriumi osakaaluga ning saadud tulemused summeeritakse koondhindeks. Hinnang taotlusele loetakse positiivseks, kui hindamisel antud koondhinne on vähemalt 2,5. Investeeringuga seotud projektide puhul võib hindamiskomisjon rakendada paikvaatlust.</a:t>
            </a:r>
          </a:p>
          <a:p>
            <a:endParaRPr lang="et-EE" dirty="0"/>
          </a:p>
        </p:txBody>
      </p:sp>
    </p:spTree>
    <p:extLst>
      <p:ext uri="{BB962C8B-B14F-4D97-AF65-F5344CB8AC3E}">
        <p14:creationId xmlns:p14="http://schemas.microsoft.com/office/powerpoint/2010/main" val="3335627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ltLang="et-EE" sz="2400" kern="0" dirty="0">
                <a:solidFill>
                  <a:srgbClr val="000000"/>
                </a:solidFill>
                <a:latin typeface="Arial"/>
                <a:cs typeface="Arial"/>
              </a:rPr>
              <a:t>Meede 1. Ettevõtlusmeede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1.2. </a:t>
            </a:r>
            <a:r>
              <a:rPr lang="et-EE" altLang="et-EE" sz="2400" kern="0" dirty="0">
                <a:solidFill>
                  <a:srgbClr val="000000"/>
                </a:solidFill>
                <a:latin typeface="Arial"/>
                <a:cs typeface="Arial"/>
                <a:hlinkClick r:id="rId2" action="ppaction://hlinkfile"/>
              </a:rPr>
              <a:t>Ettevõtluse investeeringud</a:t>
            </a:r>
            <a:endParaRPr lang="et-EE" dirty="0"/>
          </a:p>
        </p:txBody>
      </p:sp>
      <p:sp>
        <p:nvSpPr>
          <p:cNvPr id="3" name="Sisu kohatäide 2"/>
          <p:cNvSpPr>
            <a:spLocks noGrp="1"/>
          </p:cNvSpPr>
          <p:nvPr>
            <p:ph idx="1"/>
          </p:nvPr>
        </p:nvSpPr>
        <p:spPr>
          <a:xfrm>
            <a:off x="628650" y="1637414"/>
            <a:ext cx="7886700" cy="4539549"/>
          </a:xfrm>
        </p:spPr>
        <p:txBody>
          <a:bodyPr/>
          <a:lstStyle/>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Meetme eesmärgid</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1. </a:t>
            </a:r>
            <a:r>
              <a:rPr lang="en-GB" sz="1600" kern="0" dirty="0" err="1">
                <a:solidFill>
                  <a:srgbClr val="000000"/>
                </a:solidFill>
                <a:latin typeface="Arial"/>
                <a:cs typeface="Arial"/>
              </a:rPr>
              <a:t>Ettevõtete</a:t>
            </a:r>
            <a:r>
              <a:rPr lang="en-GB" sz="1600" kern="0" dirty="0">
                <a:solidFill>
                  <a:srgbClr val="000000"/>
                </a:solidFill>
                <a:latin typeface="Arial"/>
                <a:cs typeface="Arial"/>
              </a:rPr>
              <a:t> </a:t>
            </a:r>
            <a:r>
              <a:rPr lang="en-GB" sz="1600" kern="0" dirty="0" err="1">
                <a:solidFill>
                  <a:srgbClr val="000000"/>
                </a:solidFill>
                <a:latin typeface="Arial"/>
                <a:cs typeface="Arial"/>
              </a:rPr>
              <a:t>tooteahel</a:t>
            </a:r>
            <a:r>
              <a:rPr lang="en-GB" sz="1600" kern="0" dirty="0">
                <a:solidFill>
                  <a:srgbClr val="000000"/>
                </a:solidFill>
                <a:latin typeface="Arial"/>
                <a:cs typeface="Arial"/>
              </a:rPr>
              <a:t> on </a:t>
            </a:r>
            <a:r>
              <a:rPr lang="en-GB" sz="1600" kern="0" dirty="0" err="1">
                <a:solidFill>
                  <a:srgbClr val="000000"/>
                </a:solidFill>
                <a:latin typeface="Arial"/>
                <a:cs typeface="Arial"/>
              </a:rPr>
              <a:t>pikenenud</a:t>
            </a:r>
            <a:r>
              <a:rPr lang="en-GB" sz="1600" kern="0" dirty="0">
                <a:solidFill>
                  <a:srgbClr val="000000"/>
                </a:solidFill>
                <a:latin typeface="Arial"/>
                <a:cs typeface="Arial"/>
              </a:rPr>
              <a:t> </a:t>
            </a:r>
            <a:r>
              <a:rPr lang="en-GB" sz="1600" kern="0" dirty="0" err="1">
                <a:solidFill>
                  <a:srgbClr val="000000"/>
                </a:solidFill>
                <a:latin typeface="Arial"/>
                <a:cs typeface="Arial"/>
              </a:rPr>
              <a:t>läbi</a:t>
            </a:r>
            <a:r>
              <a:rPr lang="en-GB" sz="1600" kern="0" dirty="0">
                <a:solidFill>
                  <a:srgbClr val="000000"/>
                </a:solidFill>
                <a:latin typeface="Arial"/>
                <a:cs typeface="Arial"/>
              </a:rPr>
              <a:t> </a:t>
            </a:r>
            <a:r>
              <a:rPr lang="en-GB" sz="1600" kern="0" dirty="0" err="1">
                <a:solidFill>
                  <a:srgbClr val="000000"/>
                </a:solidFill>
                <a:latin typeface="Arial"/>
                <a:cs typeface="Arial"/>
              </a:rPr>
              <a:t>tootearenduse</a:t>
            </a:r>
            <a:r>
              <a:rPr lang="en-GB" sz="1600" kern="0" dirty="0">
                <a:solidFill>
                  <a:srgbClr val="000000"/>
                </a:solidFill>
                <a:latin typeface="Arial"/>
                <a:cs typeface="Arial"/>
              </a:rPr>
              <a:t> </a:t>
            </a:r>
            <a:r>
              <a:rPr lang="en-GB" sz="1600" kern="0" dirty="0" err="1">
                <a:solidFill>
                  <a:srgbClr val="000000"/>
                </a:solidFill>
                <a:latin typeface="Arial"/>
                <a:cs typeface="Arial"/>
              </a:rPr>
              <a:t>ja</a:t>
            </a:r>
            <a:r>
              <a:rPr lang="en-GB" sz="1600" kern="0" dirty="0">
                <a:solidFill>
                  <a:srgbClr val="000000"/>
                </a:solidFill>
                <a:latin typeface="Arial"/>
                <a:cs typeface="Arial"/>
              </a:rPr>
              <a:t> </a:t>
            </a:r>
            <a:r>
              <a:rPr lang="en-GB" sz="1600" kern="0" dirty="0" err="1">
                <a:solidFill>
                  <a:srgbClr val="000000"/>
                </a:solidFill>
                <a:latin typeface="Arial"/>
                <a:cs typeface="Arial"/>
              </a:rPr>
              <a:t>uute</a:t>
            </a:r>
            <a:r>
              <a:rPr lang="en-GB" sz="1600" kern="0" dirty="0">
                <a:solidFill>
                  <a:srgbClr val="000000"/>
                </a:solidFill>
                <a:latin typeface="Arial"/>
                <a:cs typeface="Arial"/>
              </a:rPr>
              <a:t> </a:t>
            </a:r>
            <a:r>
              <a:rPr lang="en-GB" sz="1600" kern="0" dirty="0" err="1">
                <a:solidFill>
                  <a:srgbClr val="000000"/>
                </a:solidFill>
                <a:latin typeface="Arial"/>
                <a:cs typeface="Arial"/>
              </a:rPr>
              <a:t>tehnoloogiate</a:t>
            </a:r>
            <a:r>
              <a:rPr lang="et-EE" sz="1600" kern="0" dirty="0">
                <a:solidFill>
                  <a:srgbClr val="000000"/>
                </a:solidFill>
                <a:latin typeface="Arial"/>
                <a:cs typeface="Arial"/>
              </a:rPr>
              <a:t>     </a:t>
            </a:r>
            <a:r>
              <a:rPr lang="en-GB" sz="1600" kern="0" dirty="0" err="1">
                <a:solidFill>
                  <a:srgbClr val="000000"/>
                </a:solidFill>
                <a:latin typeface="Arial"/>
                <a:cs typeface="Arial"/>
              </a:rPr>
              <a:t>kasutuselevõtu</a:t>
            </a:r>
            <a:r>
              <a:rPr lang="et-EE" sz="1600" kern="0" dirty="0">
                <a:solidFill>
                  <a:srgbClr val="000000"/>
                </a:solidFill>
                <a:latin typeface="Arial"/>
                <a:cs typeface="Arial"/>
              </a:rPr>
              <a:t>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2. </a:t>
            </a:r>
            <a:r>
              <a:rPr lang="en-GB" sz="1600" kern="0" dirty="0" err="1">
                <a:solidFill>
                  <a:srgbClr val="000000"/>
                </a:solidFill>
                <a:latin typeface="Arial"/>
                <a:cs typeface="Arial"/>
              </a:rPr>
              <a:t>Ettevõtete</a:t>
            </a:r>
            <a:r>
              <a:rPr lang="en-GB" sz="1600" kern="0" dirty="0">
                <a:solidFill>
                  <a:srgbClr val="000000"/>
                </a:solidFill>
                <a:latin typeface="Arial"/>
                <a:cs typeface="Arial"/>
              </a:rPr>
              <a:t> </a:t>
            </a:r>
            <a:r>
              <a:rPr lang="en-GB" sz="1600" kern="0" dirty="0" err="1">
                <a:solidFill>
                  <a:srgbClr val="000000"/>
                </a:solidFill>
                <a:latin typeface="Arial"/>
                <a:cs typeface="Arial"/>
              </a:rPr>
              <a:t>konkurentsivõime</a:t>
            </a:r>
            <a:r>
              <a:rPr lang="en-GB" sz="1600" kern="0" dirty="0">
                <a:solidFill>
                  <a:srgbClr val="000000"/>
                </a:solidFill>
                <a:latin typeface="Arial"/>
                <a:cs typeface="Arial"/>
              </a:rPr>
              <a:t> on </a:t>
            </a:r>
            <a:r>
              <a:rPr lang="en-GB" sz="1600" kern="0" dirty="0" err="1">
                <a:solidFill>
                  <a:srgbClr val="000000"/>
                </a:solidFill>
                <a:latin typeface="Arial"/>
                <a:cs typeface="Arial"/>
              </a:rPr>
              <a:t>tõusnud</a:t>
            </a:r>
            <a:r>
              <a:rPr lang="en-GB" sz="1600" kern="0" dirty="0">
                <a:solidFill>
                  <a:srgbClr val="000000"/>
                </a:solidFill>
                <a:latin typeface="Arial"/>
                <a:cs typeface="Arial"/>
              </a:rPr>
              <a:t> </a:t>
            </a:r>
            <a:endParaRPr lang="et-EE" sz="1600" kern="0" dirty="0">
              <a:solidFill>
                <a:srgbClr val="000000"/>
              </a:solidFill>
              <a:latin typeface="Arial"/>
              <a:cs typeface="Arial"/>
            </a:endParaRPr>
          </a:p>
          <a:p>
            <a:pPr marL="342900" lvl="0" indent="-342900" eaLnBrk="0" fontAlgn="base" hangingPunct="0">
              <a:lnSpc>
                <a:spcPct val="100000"/>
              </a:lnSpc>
              <a:spcBef>
                <a:spcPct val="20000"/>
              </a:spcBef>
              <a:spcAft>
                <a:spcPct val="0"/>
              </a:spcAft>
              <a:buFontTx/>
              <a:buChar char="-"/>
              <a:defRPr/>
            </a:pPr>
            <a:endParaRPr lang="et-EE" sz="1600" kern="0" dirty="0">
              <a:solidFill>
                <a:srgbClr val="000000"/>
              </a:solidFill>
              <a:latin typeface="Arial"/>
              <a:cs typeface="Arial"/>
            </a:endParaRPr>
          </a:p>
          <a:p>
            <a:pPr marL="342900" lvl="0" indent="-342900" eaLnBrk="0" fontAlgn="base" hangingPunct="0">
              <a:lnSpc>
                <a:spcPct val="100000"/>
              </a:lnSpc>
              <a:spcBef>
                <a:spcPct val="20000"/>
              </a:spcBef>
              <a:spcAft>
                <a:spcPct val="0"/>
              </a:spcAft>
              <a:defRPr/>
            </a:pPr>
            <a:r>
              <a:rPr lang="et-EE" sz="1600" kern="0" dirty="0">
                <a:solidFill>
                  <a:srgbClr val="000000"/>
                </a:solidFill>
                <a:latin typeface="Arial"/>
                <a:cs typeface="Arial"/>
              </a:rPr>
              <a:t>Meetme rakendamise vajadus </a:t>
            </a:r>
          </a:p>
          <a:p>
            <a:pPr marL="0" lvl="0" indent="0" eaLnBrk="0" fontAlgn="base" hangingPunct="0">
              <a:lnSpc>
                <a:spcPct val="100000"/>
              </a:lnSpc>
              <a:spcBef>
                <a:spcPct val="20000"/>
              </a:spcBef>
              <a:spcAft>
                <a:spcPct val="0"/>
              </a:spcAft>
              <a:buNone/>
              <a:defRPr/>
            </a:pPr>
            <a:endParaRPr lang="et-EE" sz="1600" kern="0" dirty="0">
              <a:solidFill>
                <a:srgbClr val="000000"/>
              </a:solidFill>
              <a:latin typeface="Arial"/>
              <a:cs typeface="Arial"/>
            </a:endParaRP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Vajalik on toetada tegevusgrupi piirkonnas innovaatiliste toodete ja teenuste väljaarendamist ja rakendamist; väikeettevõtjate investeeringuid tootearenduse ja/või lisandväärtuse suurendamise ja/ või töökohtade loomise eesmärgil ning võimaldada ettevõtjate ühistegevuseks investeeringute tegemist. Oluline suund on kohaliku toidu ja tooraine suurem väärtustamine (nt talu- ja nišitoodete tootmine).</a:t>
            </a:r>
          </a:p>
          <a:p>
            <a:endParaRPr lang="et-EE" dirty="0"/>
          </a:p>
        </p:txBody>
      </p:sp>
    </p:spTree>
    <p:extLst>
      <p:ext uri="{BB962C8B-B14F-4D97-AF65-F5344CB8AC3E}">
        <p14:creationId xmlns:p14="http://schemas.microsoft.com/office/powerpoint/2010/main" val="41596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815087"/>
          </a:xfrm>
        </p:spPr>
        <p:txBody>
          <a:bodyPr/>
          <a:lstStyle/>
          <a:p>
            <a:r>
              <a:rPr lang="et-EE" altLang="et-EE" sz="2400" kern="0" dirty="0">
                <a:solidFill>
                  <a:srgbClr val="000000"/>
                </a:solidFill>
                <a:latin typeface="Arial"/>
                <a:cs typeface="Arial"/>
              </a:rPr>
              <a:t>Meede 1. Ettevõtlusmeede</a:t>
            </a:r>
            <a:br>
              <a:rPr lang="et-EE" altLang="et-EE" sz="2400" kern="0" dirty="0">
                <a:solidFill>
                  <a:srgbClr val="000000"/>
                </a:solidFill>
                <a:latin typeface="Arial"/>
                <a:cs typeface="Arial"/>
              </a:rPr>
            </a:br>
            <a:r>
              <a:rPr lang="et-EE" altLang="et-EE" sz="2400" kern="0" dirty="0">
                <a:solidFill>
                  <a:srgbClr val="000000"/>
                </a:solidFill>
                <a:latin typeface="Arial"/>
                <a:cs typeface="Arial"/>
              </a:rPr>
              <a:t>alameede 1.2 Ettevõtluse investeeringud</a:t>
            </a:r>
            <a:endParaRPr lang="et-EE" dirty="0"/>
          </a:p>
        </p:txBody>
      </p:sp>
      <p:sp>
        <p:nvSpPr>
          <p:cNvPr id="3" name="Sisu kohatäide 2"/>
          <p:cNvSpPr>
            <a:spLocks noGrp="1"/>
          </p:cNvSpPr>
          <p:nvPr>
            <p:ph idx="1"/>
          </p:nvPr>
        </p:nvSpPr>
        <p:spPr>
          <a:xfrm>
            <a:off x="628650" y="1190848"/>
            <a:ext cx="7886700" cy="4986116"/>
          </a:xfrm>
        </p:spPr>
        <p:txBody>
          <a:bodyPr>
            <a:normAutofit/>
          </a:bodyPr>
          <a:lstStyle/>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Meetmest toetatakse järgmisi tegevusi:</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ettevõtjate investeeringud </a:t>
            </a:r>
            <a:r>
              <a:rPr lang="et-EE" sz="1600" b="1" kern="0" dirty="0">
                <a:solidFill>
                  <a:srgbClr val="000000"/>
                </a:solidFill>
                <a:latin typeface="Arial"/>
                <a:cs typeface="Arial"/>
              </a:rPr>
              <a:t>seadusest tulenevate </a:t>
            </a:r>
            <a:r>
              <a:rPr lang="et-EE" sz="1600" kern="0" dirty="0">
                <a:solidFill>
                  <a:srgbClr val="000000"/>
                </a:solidFill>
                <a:latin typeface="Arial"/>
                <a:cs typeface="Arial"/>
              </a:rPr>
              <a:t>nõuete täitmiseks (sh tervisekaitsenõuete, Päästeameti nõuete jms tagamine)</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tootjate ja töötlejate </a:t>
            </a:r>
            <a:r>
              <a:rPr lang="et-EE" sz="1600" b="1" kern="0" dirty="0">
                <a:solidFill>
                  <a:srgbClr val="000000"/>
                </a:solidFill>
                <a:latin typeface="Arial"/>
                <a:cs typeface="Arial"/>
              </a:rPr>
              <a:t>ökoloogilise jalajälje vähendamine </a:t>
            </a:r>
            <a:r>
              <a:rPr lang="et-EE" sz="1600" kern="0" dirty="0">
                <a:solidFill>
                  <a:srgbClr val="000000"/>
                </a:solidFill>
                <a:latin typeface="Arial"/>
                <a:cs typeface="Arial"/>
              </a:rPr>
              <a:t>(kaasaegsete tehnoloogiate ja taastuvenergia kasutamine)</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investeeringud </a:t>
            </a:r>
            <a:r>
              <a:rPr lang="et-EE" sz="1600" b="1" kern="0" dirty="0">
                <a:solidFill>
                  <a:srgbClr val="000000"/>
                </a:solidFill>
                <a:latin typeface="Arial"/>
                <a:cs typeface="Arial"/>
              </a:rPr>
              <a:t>turismivaldkonna ettevõtluse </a:t>
            </a:r>
            <a:r>
              <a:rPr lang="et-EE" sz="1600" kern="0" dirty="0">
                <a:solidFill>
                  <a:srgbClr val="000000"/>
                </a:solidFill>
                <a:latin typeface="Arial"/>
                <a:cs typeface="Arial"/>
              </a:rPr>
              <a:t>toetamiseks </a:t>
            </a:r>
          </a:p>
          <a:p>
            <a:pPr marL="342900" lvl="0" indent="-342900" eaLnBrk="0" fontAlgn="base" hangingPunct="0">
              <a:lnSpc>
                <a:spcPct val="100000"/>
              </a:lnSpc>
              <a:spcBef>
                <a:spcPct val="20000"/>
              </a:spcBef>
              <a:spcAft>
                <a:spcPct val="0"/>
              </a:spcAft>
              <a:buFontTx/>
              <a:buChar char="•"/>
              <a:defRPr/>
            </a:pPr>
            <a:r>
              <a:rPr lang="et-EE" sz="1600" kern="0" dirty="0">
                <a:solidFill>
                  <a:srgbClr val="000000"/>
                </a:solidFill>
                <a:latin typeface="Arial"/>
                <a:cs typeface="Arial"/>
              </a:rPr>
              <a:t>investeeringud </a:t>
            </a:r>
            <a:r>
              <a:rPr lang="et-EE" sz="1600" b="1" kern="0" dirty="0">
                <a:solidFill>
                  <a:srgbClr val="000000"/>
                </a:solidFill>
                <a:latin typeface="Arial"/>
                <a:cs typeface="Arial"/>
              </a:rPr>
              <a:t>tootmise arendamisse </a:t>
            </a:r>
            <a:r>
              <a:rPr lang="et-EE" sz="1600" kern="0" dirty="0">
                <a:solidFill>
                  <a:srgbClr val="000000"/>
                </a:solidFill>
                <a:latin typeface="Arial"/>
                <a:cs typeface="Arial"/>
              </a:rPr>
              <a:t>(nt olemasolevatele toodetele lisandväärtuse andmine, </a:t>
            </a:r>
            <a:r>
              <a:rPr lang="et-EE" sz="1600" b="1" kern="0" dirty="0">
                <a:solidFill>
                  <a:srgbClr val="000000"/>
                </a:solidFill>
                <a:latin typeface="Arial"/>
                <a:cs typeface="Arial"/>
              </a:rPr>
              <a:t>kohaliku toidu </a:t>
            </a:r>
            <a:r>
              <a:rPr lang="et-EE" sz="1600" b="1" kern="0" dirty="0" err="1">
                <a:solidFill>
                  <a:srgbClr val="000000"/>
                </a:solidFill>
                <a:latin typeface="Arial"/>
                <a:cs typeface="Arial"/>
              </a:rPr>
              <a:t>väärindamine</a:t>
            </a:r>
            <a:r>
              <a:rPr lang="et-EE" sz="1600" b="1" kern="0" dirty="0">
                <a:solidFill>
                  <a:srgbClr val="000000"/>
                </a:solidFill>
                <a:latin typeface="Arial"/>
                <a:cs typeface="Arial"/>
              </a:rPr>
              <a:t> ja tootmine</a:t>
            </a:r>
            <a:r>
              <a:rPr lang="et-EE" sz="1600" kern="0" dirty="0">
                <a:solidFill>
                  <a:srgbClr val="000000"/>
                </a:solidFill>
                <a:latin typeface="Arial"/>
                <a:cs typeface="Arial"/>
              </a:rPr>
              <a:t>; tooteahela pikendamiseks vajalike seadmete soetamine, </a:t>
            </a:r>
          </a:p>
          <a:p>
            <a:pPr marL="342900" lvl="0" indent="-342900" eaLnBrk="0" fontAlgn="base" hangingPunct="0">
              <a:lnSpc>
                <a:spcPct val="100000"/>
              </a:lnSpc>
              <a:spcBef>
                <a:spcPct val="20000"/>
              </a:spcBef>
              <a:spcAft>
                <a:spcPct val="0"/>
              </a:spcAft>
              <a:buFontTx/>
              <a:buChar char="•"/>
              <a:defRPr/>
            </a:pPr>
            <a:r>
              <a:rPr lang="et-EE" sz="1600" b="1" kern="0" dirty="0">
                <a:solidFill>
                  <a:srgbClr val="000000"/>
                </a:solidFill>
                <a:latin typeface="Arial"/>
                <a:cs typeface="Arial"/>
              </a:rPr>
              <a:t>sotsiaalse ettevõtluse </a:t>
            </a:r>
            <a:r>
              <a:rPr lang="et-EE" sz="1600" kern="0" dirty="0">
                <a:solidFill>
                  <a:srgbClr val="000000"/>
                </a:solidFill>
                <a:latin typeface="Arial"/>
                <a:cs typeface="Arial"/>
              </a:rPr>
              <a:t>toetamine (sh investeeringud seadmetesse ja ruumide parendamisse, kogukonnale oluliste madala kasumlikkusega teenuste arendamine)</a:t>
            </a:r>
          </a:p>
          <a:p>
            <a:pPr marL="342900" lvl="0" indent="-342900" eaLnBrk="0" fontAlgn="base" hangingPunct="0">
              <a:lnSpc>
                <a:spcPct val="100000"/>
              </a:lnSpc>
              <a:spcBef>
                <a:spcPct val="20000"/>
              </a:spcBef>
              <a:spcAft>
                <a:spcPct val="0"/>
              </a:spcAft>
              <a:buFontTx/>
              <a:buChar char="•"/>
              <a:defRPr/>
            </a:pPr>
            <a:r>
              <a:rPr lang="et-EE" sz="1600" b="1" kern="0" dirty="0">
                <a:solidFill>
                  <a:srgbClr val="000000"/>
                </a:solidFill>
                <a:latin typeface="Arial"/>
                <a:cs typeface="Arial"/>
              </a:rPr>
              <a:t>Lairiba infrastruktuur </a:t>
            </a:r>
          </a:p>
          <a:p>
            <a:pPr marL="342900" lvl="0" indent="-342900" eaLnBrk="0" fontAlgn="base" hangingPunct="0">
              <a:lnSpc>
                <a:spcPct val="100000"/>
              </a:lnSpc>
              <a:spcBef>
                <a:spcPct val="20000"/>
              </a:spcBef>
              <a:spcAft>
                <a:spcPct val="0"/>
              </a:spcAft>
              <a:buFontTx/>
              <a:buChar char="•"/>
              <a:defRPr/>
            </a:pPr>
            <a:r>
              <a:rPr lang="et-EE" sz="1600" b="1" kern="0" dirty="0">
                <a:solidFill>
                  <a:srgbClr val="000000"/>
                </a:solidFill>
                <a:latin typeface="Arial"/>
                <a:cs typeface="Arial"/>
              </a:rPr>
              <a:t>Ettevõtlusega alustamise </a:t>
            </a:r>
            <a:r>
              <a:rPr lang="et-EE" sz="1600" kern="0" dirty="0">
                <a:solidFill>
                  <a:srgbClr val="000000"/>
                </a:solidFill>
                <a:latin typeface="Arial"/>
                <a:cs typeface="Arial"/>
              </a:rPr>
              <a:t>toetus maapiirkonnas mittepõllumajanduslikuks tegevuseks </a:t>
            </a:r>
          </a:p>
          <a:p>
            <a:pPr marL="0" lvl="0" indent="0" eaLnBrk="0" fontAlgn="base" hangingPunct="0">
              <a:lnSpc>
                <a:spcPct val="100000"/>
              </a:lnSpc>
              <a:spcBef>
                <a:spcPct val="20000"/>
              </a:spcBef>
              <a:spcAft>
                <a:spcPct val="0"/>
              </a:spcAft>
              <a:buNone/>
              <a:defRPr/>
            </a:pPr>
            <a:r>
              <a:rPr lang="et-EE" sz="1600" kern="0" dirty="0">
                <a:solidFill>
                  <a:srgbClr val="000000"/>
                </a:solidFill>
                <a:latin typeface="Arial"/>
                <a:cs typeface="Arial"/>
              </a:rPr>
              <a:t>Meetmes on lubatud investeeringud põhivarasse ja infrastruktuuri.</a:t>
            </a:r>
          </a:p>
          <a:p>
            <a:endParaRPr lang="et-EE" dirty="0"/>
          </a:p>
        </p:txBody>
      </p:sp>
    </p:spTree>
    <p:extLst>
      <p:ext uri="{BB962C8B-B14F-4D97-AF65-F5344CB8AC3E}">
        <p14:creationId xmlns:p14="http://schemas.microsoft.com/office/powerpoint/2010/main" val="1690500755"/>
      </p:ext>
    </p:extLst>
  </p:cSld>
  <p:clrMapOvr>
    <a:masterClrMapping/>
  </p:clrMapOvr>
</p:sld>
</file>

<file path=ppt/theme/theme1.xml><?xml version="1.0" encoding="utf-8"?>
<a:theme xmlns:a="http://schemas.openxmlformats.org/drawingml/2006/main" name="Office'i kujundus">
  <a:themeElements>
    <a:clrScheme name="Office'i kujundu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i kujundus">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i kujund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2600</Words>
  <Application>Microsoft Office PowerPoint</Application>
  <PresentationFormat>Ekraaniseanss (4:3)</PresentationFormat>
  <Paragraphs>313</Paragraphs>
  <Slides>41</Slides>
  <Notes>0</Notes>
  <HiddenSlides>0</HiddenSlides>
  <MMClips>0</MMClips>
  <ScaleCrop>false</ScaleCrop>
  <HeadingPairs>
    <vt:vector size="4" baseType="variant">
      <vt:variant>
        <vt:lpstr>Kujundus</vt:lpstr>
      </vt:variant>
      <vt:variant>
        <vt:i4>1</vt:i4>
      </vt:variant>
      <vt:variant>
        <vt:lpstr>Slaidipealkirjad</vt:lpstr>
      </vt:variant>
      <vt:variant>
        <vt:i4>41</vt:i4>
      </vt:variant>
    </vt:vector>
  </HeadingPairs>
  <TitlesOfParts>
    <vt:vector size="42" baseType="lpstr">
      <vt:lpstr>Office'i kujundus</vt:lpstr>
      <vt:lpstr>Leader meetmed Jõgevamaal 2015-2020</vt:lpstr>
      <vt:lpstr>Meede 1. Ettevõtlusmeede alameede 1.1. Ettevõtluse ühisprojektid</vt:lpstr>
      <vt:lpstr>Meede 1. Ettevõtlusmeede alameede 1.1. Ettevõtluse ühisprojektid</vt:lpstr>
      <vt:lpstr>Meede 1. Ettevõtlusmeede alameede 1.1 Ettevõtluse ühisprojektid</vt:lpstr>
      <vt:lpstr>Meede 1. Ettevõtlusmeede alameede 1.1. Ettevõtluse ühisprojektid</vt:lpstr>
      <vt:lpstr>Meede 1. Ettevõtlusmeede alameede 1.1. Ettevõtluse ühisprojektid</vt:lpstr>
      <vt:lpstr>Meede 1. Ettevõtlusmeede alameede 1.1. Ettevõtluse ühisprojektid</vt:lpstr>
      <vt:lpstr>Meede 1. Ettevõtlusmeede alameede 1.2. Ettevõtluse investeeringud</vt:lpstr>
      <vt:lpstr>Meede 1. Ettevõtlusmeede alameede 1.2 Ettevõtluse investeeringud</vt:lpstr>
      <vt:lpstr>Meede 1. Ettevõtlusmeede alameede 1.2. Ettevõtluse investeeringud</vt:lpstr>
      <vt:lpstr>Meede 1. Ettevõtlusmeede alameede 1.2. Ettevõtluse investeeringud</vt:lpstr>
      <vt:lpstr>Meede 1. Ettevõtlusmeede alameede 1.2. Ettevõtluse investeeringud</vt:lpstr>
      <vt:lpstr>Meede 1. Ettevõtlusmeede alameede 1.2. Ettevõtluse investeeringud</vt:lpstr>
      <vt:lpstr>Meede 1. Ettevõtlusmeede alameede 1.2. Ettevõtluse investeeringud</vt:lpstr>
      <vt:lpstr>Meede 1. Ettevõtlusmeede alameede 1.2. Ettevõtluse investeeringud</vt:lpstr>
      <vt:lpstr>Meede 2. Elukeskkonna meede alameede 2.1. Kogukondade ühisprojektid</vt:lpstr>
      <vt:lpstr>Meede 2. Elukeskkonna meede alameede 2.1. Kogukondade ühisprojektid</vt:lpstr>
      <vt:lpstr>Ühiste kavatsuste kokkulepe</vt:lpstr>
      <vt:lpstr>Meede 2. Elukeskkonna meede alameede 2.1. Kogukondade ühisprojektid</vt:lpstr>
      <vt:lpstr>Meede 2. Elukeskkonna meede alameede 2.1.3 Kogukondade ühisprojektid</vt:lpstr>
      <vt:lpstr>Meede 2. Elukeskkonna meede alameede 2.1.3 Kogukondade ühisprojektid</vt:lpstr>
      <vt:lpstr>Meede 2. Elukeskkonna meede Meede 2.2. Kogukondade investeeringud</vt:lpstr>
      <vt:lpstr>Meede 2. Elukeskkonna meede Meede 2.2. Kogukondade investeeringud</vt:lpstr>
      <vt:lpstr>Kogukonnateenused</vt:lpstr>
      <vt:lpstr>Meede 2. Elukeskkonna meede Meede 2.2. Kogukondade investeeringud</vt:lpstr>
      <vt:lpstr>Meede 2. Elukeskkonna meede Meede 2.2. Kogukondade investeeringud</vt:lpstr>
      <vt:lpstr>Maakondlik projekt:  </vt:lpstr>
      <vt:lpstr>Meede 3: Maakondlikud ühistegevused ja koolitused</vt:lpstr>
      <vt:lpstr>Meetmete eelarve 2019</vt:lpstr>
      <vt:lpstr>Abikõlblikud kulud:</vt:lpstr>
      <vt:lpstr>Abikõlblikud kulud: </vt:lpstr>
      <vt:lpstr>Mitteabikõlblikud kulud: </vt:lpstr>
      <vt:lpstr>Mitteabikõlblikud kulud: </vt:lpstr>
      <vt:lpstr>Mitteabikõlblikud kulud: </vt:lpstr>
      <vt:lpstr>Käimasolevast perioodist</vt:lpstr>
      <vt:lpstr>Leader projektitoetuse eelarve </vt:lpstr>
      <vt:lpstr>Leader projektitoetuse eelarve 2019</vt:lpstr>
      <vt:lpstr>Sihttasemed 1</vt:lpstr>
      <vt:lpstr>Sihttasemed 2</vt:lpstr>
      <vt:lpstr>Sihttasemed 3</vt:lpstr>
      <vt:lpstr>PowerPointi esitlus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Ülle Jukk</dc:creator>
  <cp:lastModifiedBy>Kaire Sardis</cp:lastModifiedBy>
  <cp:revision>16</cp:revision>
  <dcterms:created xsi:type="dcterms:W3CDTF">2018-12-06T08:43:21Z</dcterms:created>
  <dcterms:modified xsi:type="dcterms:W3CDTF">2018-12-06T12:12:12Z</dcterms:modified>
</cp:coreProperties>
</file>