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1"/>
  </p:notesMasterIdLst>
  <p:sldIdLst>
    <p:sldId id="256" r:id="rId6"/>
    <p:sldId id="263" r:id="rId7"/>
    <p:sldId id="298" r:id="rId8"/>
    <p:sldId id="262" r:id="rId9"/>
    <p:sldId id="299" r:id="rId10"/>
    <p:sldId id="260" r:id="rId11"/>
    <p:sldId id="265" r:id="rId12"/>
    <p:sldId id="266" r:id="rId13"/>
    <p:sldId id="268" r:id="rId14"/>
    <p:sldId id="269" r:id="rId15"/>
    <p:sldId id="270" r:id="rId16"/>
    <p:sldId id="271" r:id="rId17"/>
    <p:sldId id="272" r:id="rId18"/>
    <p:sldId id="279" r:id="rId19"/>
    <p:sldId id="280" r:id="rId20"/>
    <p:sldId id="281" r:id="rId21"/>
    <p:sldId id="282" r:id="rId22"/>
    <p:sldId id="283" r:id="rId23"/>
    <p:sldId id="258" r:id="rId24"/>
    <p:sldId id="286" r:id="rId25"/>
    <p:sldId id="287" r:id="rId26"/>
    <p:sldId id="288" r:id="rId27"/>
    <p:sldId id="289" r:id="rId28"/>
    <p:sldId id="290"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D8A61-5952-48FA-8F72-B55EA6486720}"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t-EE"/>
        </a:p>
      </dgm:t>
    </dgm:pt>
    <dgm:pt modelId="{9264AE5D-CAE7-4882-8E96-052C2603B3C4}">
      <dgm:prSet phldrT="[Tekst]"/>
      <dgm:spPr>
        <a:xfrm>
          <a:off x="439939" y="0"/>
          <a:ext cx="2354067" cy="1426831"/>
        </a:xfrm>
        <a:solidFill>
          <a:srgbClr val="333399"/>
        </a:solidFill>
        <a:ln w="25400" cap="flat" cmpd="sng" algn="ctr">
          <a:solidFill>
            <a:srgbClr val="FFFFFF">
              <a:hueOff val="0"/>
              <a:satOff val="0"/>
              <a:lumOff val="0"/>
              <a:alphaOff val="0"/>
            </a:srgbClr>
          </a:solidFill>
          <a:prstDash val="solid"/>
        </a:ln>
        <a:effectLst/>
      </dgm:spPr>
      <dgm:t>
        <a:bodyPr/>
        <a:lstStyle/>
        <a:p>
          <a:r>
            <a:rPr lang="et-EE">
              <a:solidFill>
                <a:srgbClr val="FFFFFF"/>
              </a:solidFill>
              <a:latin typeface="Arial"/>
              <a:ea typeface="+mn-ea"/>
              <a:cs typeface="Arial"/>
            </a:rPr>
            <a:t>1</a:t>
          </a:r>
          <a:r>
            <a:rPr lang="et-EE" b="0">
              <a:solidFill>
                <a:srgbClr val="FFFFFF"/>
              </a:solidFill>
              <a:latin typeface="Arial"/>
              <a:ea typeface="+mn-ea"/>
              <a:cs typeface="Arial"/>
            </a:rPr>
            <a:t>. </a:t>
          </a:r>
          <a:r>
            <a:rPr lang="et-EE" b="1">
              <a:solidFill>
                <a:schemeClr val="lt1"/>
              </a:solidFill>
            </a:rPr>
            <a:t>Probleem, vajadus kogukonnas, organisatsioonis, ettevõttes</a:t>
          </a:r>
          <a:endParaRPr lang="et-EE" b="0">
            <a:solidFill>
              <a:srgbClr val="FFFFFF"/>
            </a:solidFill>
            <a:latin typeface="Arial"/>
            <a:ea typeface="+mn-ea"/>
            <a:cs typeface="Arial"/>
          </a:endParaRPr>
        </a:p>
      </dgm:t>
    </dgm:pt>
    <dgm:pt modelId="{42580B4E-DD65-44DD-B430-0CA9B7A0768F}" type="parTrans" cxnId="{A65C17CD-BC77-4937-A49F-0336FE2796CF}">
      <dgm:prSet/>
      <dgm:spPr/>
      <dgm:t>
        <a:bodyPr/>
        <a:lstStyle/>
        <a:p>
          <a:endParaRPr lang="et-EE">
            <a:solidFill>
              <a:schemeClr val="lt1"/>
            </a:solidFill>
          </a:endParaRPr>
        </a:p>
      </dgm:t>
    </dgm:pt>
    <dgm:pt modelId="{84C3E7DE-45E6-4577-9425-D699892C84B1}" type="sibTrans" cxnId="{A65C17CD-BC77-4937-A49F-0336FE2796CF}">
      <dgm:prSet/>
      <dgm:spPr>
        <a:xfrm rot="11518661">
          <a:off x="1203444" y="1413777"/>
          <a:ext cx="443229" cy="408506"/>
        </a:xfrm>
        <a:solidFill>
          <a:srgbClr val="BBE0E3">
            <a:lumMod val="50000"/>
          </a:srgbClr>
        </a:solidFill>
        <a:ln>
          <a:solidFill>
            <a:srgbClr val="000000"/>
          </a:solidFill>
        </a:ln>
        <a:effectLst/>
      </dgm:spPr>
      <dgm:t>
        <a:bodyPr/>
        <a:lstStyle/>
        <a:p>
          <a:endParaRPr lang="et-EE">
            <a:solidFill>
              <a:schemeClr val="lt1"/>
            </a:solidFill>
          </a:endParaRPr>
        </a:p>
      </dgm:t>
    </dgm:pt>
    <dgm:pt modelId="{B7FF1B9F-0952-4F23-8F65-A859BD7ED1FD}">
      <dgm:prSet phldrT="[Tekst]" custT="1"/>
      <dgm:spPr>
        <a:xfrm>
          <a:off x="203998" y="1800203"/>
          <a:ext cx="2129080" cy="1111220"/>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2.Partnerite leidmine</a:t>
          </a:r>
        </a:p>
      </dgm:t>
    </dgm:pt>
    <dgm:pt modelId="{5ADA5DFB-9E77-40DC-B9C2-2EA826FB9446}" type="parTrans" cxnId="{E7953EBB-ED21-4D6E-8774-AD500F04A97C}">
      <dgm:prSet/>
      <dgm:spPr/>
      <dgm:t>
        <a:bodyPr/>
        <a:lstStyle/>
        <a:p>
          <a:endParaRPr lang="et-EE">
            <a:solidFill>
              <a:schemeClr val="lt1"/>
            </a:solidFill>
          </a:endParaRPr>
        </a:p>
      </dgm:t>
    </dgm:pt>
    <dgm:pt modelId="{03A32915-50CF-49F4-B5EA-57EF09D531EC}" type="sibTrans" cxnId="{E7953EBB-ED21-4D6E-8774-AD500F04A97C}">
      <dgm:prSet/>
      <dgm:spPr>
        <a:xfrm rot="10994670">
          <a:off x="997763" y="2944698"/>
          <a:ext cx="443229" cy="556661"/>
        </a:xfrm>
        <a:solidFill>
          <a:srgbClr val="BBE0E3">
            <a:lumMod val="75000"/>
          </a:srgbClr>
        </a:solidFill>
        <a:ln>
          <a:solidFill>
            <a:srgbClr val="000000"/>
          </a:solidFill>
        </a:ln>
        <a:effectLst/>
      </dgm:spPr>
      <dgm:t>
        <a:bodyPr/>
        <a:lstStyle/>
        <a:p>
          <a:endParaRPr lang="et-EE">
            <a:solidFill>
              <a:schemeClr val="lt1"/>
            </a:solidFill>
          </a:endParaRPr>
        </a:p>
      </dgm:t>
    </dgm:pt>
    <dgm:pt modelId="{7055D1A7-F1B4-4D8C-8E54-DF407CA1F7C2}">
      <dgm:prSet phldrT="[Tekst]"/>
      <dgm:spPr>
        <a:xfrm>
          <a:off x="298521" y="3522700"/>
          <a:ext cx="1739544" cy="1202968"/>
        </a:xfrm>
        <a:solidFill>
          <a:srgbClr val="333399"/>
        </a:solidFill>
        <a:ln w="25400" cap="flat" cmpd="sng" algn="ctr">
          <a:solidFill>
            <a:srgbClr val="FFFFFF">
              <a:hueOff val="0"/>
              <a:satOff val="0"/>
              <a:lumOff val="0"/>
              <a:alphaOff val="0"/>
            </a:srgbClr>
          </a:solidFill>
          <a:prstDash val="solid"/>
        </a:ln>
        <a:effectLst/>
      </dgm:spPr>
      <dgm:t>
        <a:bodyPr/>
        <a:lstStyle/>
        <a:p>
          <a:r>
            <a:rPr lang="et-EE">
              <a:solidFill>
                <a:srgbClr val="FFFFFF"/>
              </a:solidFill>
              <a:latin typeface="Arial"/>
              <a:ea typeface="+mn-ea"/>
              <a:cs typeface="Arial"/>
            </a:rPr>
            <a:t>3.Ühisprojekti tegevuskava koostamine </a:t>
          </a:r>
        </a:p>
      </dgm:t>
    </dgm:pt>
    <dgm:pt modelId="{72960C24-47DE-4E4E-9BB5-B58249F6B852}" type="parTrans" cxnId="{ECD63398-A787-48F8-91E1-4109F2A8B140}">
      <dgm:prSet/>
      <dgm:spPr/>
      <dgm:t>
        <a:bodyPr/>
        <a:lstStyle/>
        <a:p>
          <a:endParaRPr lang="et-EE">
            <a:solidFill>
              <a:schemeClr val="lt1"/>
            </a:solidFill>
          </a:endParaRPr>
        </a:p>
      </dgm:t>
    </dgm:pt>
    <dgm:pt modelId="{EF2FC1FA-8A66-41CB-862A-9EE4A02F86B5}" type="sibTrans" cxnId="{ECD63398-A787-48F8-91E1-4109F2A8B140}">
      <dgm:prSet/>
      <dgm:spPr>
        <a:xfrm rot="5857448">
          <a:off x="2212998" y="3947504"/>
          <a:ext cx="506097" cy="700788"/>
        </a:xfrm>
        <a:solidFill>
          <a:srgbClr val="BBE0E3">
            <a:lumMod val="75000"/>
          </a:srgbClr>
        </a:solidFill>
        <a:ln>
          <a:solidFill>
            <a:srgbClr val="000000"/>
          </a:solidFill>
        </a:ln>
        <a:effectLst/>
      </dgm:spPr>
      <dgm:t>
        <a:bodyPr/>
        <a:lstStyle/>
        <a:p>
          <a:endParaRPr lang="et-EE">
            <a:solidFill>
              <a:schemeClr val="lt1"/>
            </a:solidFill>
          </a:endParaRPr>
        </a:p>
      </dgm:t>
    </dgm:pt>
    <dgm:pt modelId="{5EBD7A15-B8A7-4E47-A37A-269EB1941947}">
      <dgm:prSet phldrT="[Tekst]" custT="1"/>
      <dgm:spPr>
        <a:xfrm>
          <a:off x="2868300" y="3816426"/>
          <a:ext cx="2374921" cy="1388533"/>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4. Projektitoetuse taotluse esitamine </a:t>
          </a:r>
          <a:r>
            <a:rPr lang="et-EE" sz="1400" err="1">
              <a:solidFill>
                <a:srgbClr val="FFFFFF"/>
              </a:solidFill>
              <a:latin typeface="Arial"/>
              <a:ea typeface="+mn-ea"/>
              <a:cs typeface="Arial"/>
            </a:rPr>
            <a:t>e-prias</a:t>
          </a:r>
          <a:r>
            <a:rPr lang="et-EE" sz="1400">
              <a:solidFill>
                <a:srgbClr val="FFFFFF"/>
              </a:solidFill>
              <a:latin typeface="Arial"/>
              <a:ea typeface="+mn-ea"/>
              <a:cs typeface="Arial"/>
            </a:rPr>
            <a:t> Jõgevamaa Koostöökojale</a:t>
          </a:r>
        </a:p>
      </dgm:t>
    </dgm:pt>
    <dgm:pt modelId="{3B68269A-0230-4202-A469-BBD058D2EA75}" type="parTrans" cxnId="{733E757F-9BC2-4CD3-BA2A-76932380ADEB}">
      <dgm:prSet/>
      <dgm:spPr/>
      <dgm:t>
        <a:bodyPr/>
        <a:lstStyle/>
        <a:p>
          <a:endParaRPr lang="et-EE">
            <a:solidFill>
              <a:schemeClr val="lt1"/>
            </a:solidFill>
          </a:endParaRPr>
        </a:p>
      </dgm:t>
    </dgm:pt>
    <dgm:pt modelId="{D20D505C-E23C-4478-B4D1-0AF2BA561BB0}" type="sibTrans" cxnId="{733E757F-9BC2-4CD3-BA2A-76932380ADEB}">
      <dgm:prSet/>
      <dgm:spPr>
        <a:xfrm rot="247823">
          <a:off x="3898826" y="3116013"/>
          <a:ext cx="569341" cy="643056"/>
        </a:xfrm>
        <a:solidFill>
          <a:srgbClr val="BBE0E3">
            <a:lumMod val="75000"/>
          </a:srgbClr>
        </a:solidFill>
        <a:ln>
          <a:solidFill>
            <a:srgbClr val="000000"/>
          </a:solidFill>
        </a:ln>
        <a:effectLst/>
      </dgm:spPr>
      <dgm:t>
        <a:bodyPr/>
        <a:lstStyle/>
        <a:p>
          <a:endParaRPr lang="et-EE">
            <a:solidFill>
              <a:schemeClr val="lt1"/>
            </a:solidFill>
          </a:endParaRPr>
        </a:p>
      </dgm:t>
    </dgm:pt>
    <dgm:pt modelId="{75408024-E883-4E85-B305-465F4060B342}">
      <dgm:prSet phldrT="[Tekst]" custT="1"/>
      <dgm:spPr>
        <a:xfrm>
          <a:off x="2868300" y="1944215"/>
          <a:ext cx="2664237" cy="1126585"/>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5. Jõgevamaa Koostöökoda hindab toetuse </a:t>
          </a:r>
          <a:r>
            <a:rPr lang="et-EE" sz="1400" b="1">
              <a:solidFill>
                <a:srgbClr val="FFFFFF"/>
              </a:solidFill>
              <a:latin typeface="Arial"/>
              <a:ea typeface="+mn-ea"/>
              <a:cs typeface="Arial"/>
            </a:rPr>
            <a:t>taotluse vastavust strateegiale</a:t>
          </a:r>
          <a:r>
            <a:rPr lang="et-EE" sz="1400">
              <a:solidFill>
                <a:srgbClr val="FFFFFF"/>
              </a:solidFill>
              <a:latin typeface="Arial"/>
              <a:ea typeface="+mn-ea"/>
              <a:cs typeface="Arial"/>
            </a:rPr>
            <a:t>, hindamiskomisjon moodustab paremusjärjestuse, esitamine PRIAle, </a:t>
          </a:r>
        </a:p>
      </dgm:t>
    </dgm:pt>
    <dgm:pt modelId="{323686B8-AA9F-4647-912C-281800C3096E}" type="parTrans" cxnId="{C855852B-37A5-41DB-96B6-4B931710E026}">
      <dgm:prSet/>
      <dgm:spPr/>
      <dgm:t>
        <a:bodyPr/>
        <a:lstStyle/>
        <a:p>
          <a:endParaRPr lang="et-EE">
            <a:solidFill>
              <a:schemeClr val="lt1"/>
            </a:solidFill>
          </a:endParaRPr>
        </a:p>
      </dgm:t>
    </dgm:pt>
    <dgm:pt modelId="{B98C3593-EC1C-477D-BFED-A6B8FD20A9E0}" type="sibTrans" cxnId="{C855852B-37A5-41DB-96B6-4B931710E026}">
      <dgm:prSet/>
      <dgm:spPr>
        <a:xfrm rot="1737554">
          <a:off x="4523687" y="1285249"/>
          <a:ext cx="370845" cy="596932"/>
        </a:xfrm>
        <a:solidFill>
          <a:srgbClr val="BBE0E3">
            <a:lumMod val="60000"/>
            <a:lumOff val="40000"/>
          </a:srgbClr>
        </a:solidFill>
        <a:ln>
          <a:solidFill>
            <a:srgbClr val="000000"/>
          </a:solidFill>
        </a:ln>
        <a:effectLst/>
      </dgm:spPr>
      <dgm:t>
        <a:bodyPr/>
        <a:lstStyle/>
        <a:p>
          <a:endParaRPr lang="et-EE">
            <a:solidFill>
              <a:schemeClr val="lt1"/>
            </a:solidFill>
          </a:endParaRPr>
        </a:p>
      </dgm:t>
    </dgm:pt>
    <dgm:pt modelId="{01BA7585-C5D5-41E8-A385-172BE66BD219}">
      <dgm:prSet phldrT="[Tekst]" custT="1"/>
      <dgm:spPr>
        <a:xfrm>
          <a:off x="4020428" y="72004"/>
          <a:ext cx="2418675" cy="1150785"/>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6. PRIA teostab tehnilise kontrolli, taotleja võib alustada tegevustega</a:t>
          </a:r>
        </a:p>
      </dgm:t>
    </dgm:pt>
    <dgm:pt modelId="{E6B39E36-4DB0-4208-A90A-B259EF37AE73}" type="parTrans" cxnId="{040778AB-1C7B-4AC9-BA8D-A9E595569E2A}">
      <dgm:prSet/>
      <dgm:spPr/>
      <dgm:t>
        <a:bodyPr/>
        <a:lstStyle/>
        <a:p>
          <a:endParaRPr lang="et-EE">
            <a:solidFill>
              <a:schemeClr val="lt1"/>
            </a:solidFill>
          </a:endParaRPr>
        </a:p>
      </dgm:t>
    </dgm:pt>
    <dgm:pt modelId="{412D94CE-BA69-40BA-94BB-E63B5E634A52}" type="sibTrans" cxnId="{040778AB-1C7B-4AC9-BA8D-A9E595569E2A}">
      <dgm:prSet/>
      <dgm:spPr>
        <a:xfrm rot="6683415">
          <a:off x="6360956" y="899212"/>
          <a:ext cx="443229" cy="466686"/>
        </a:xfrm>
        <a:solidFill>
          <a:srgbClr val="BBE0E3">
            <a:lumMod val="60000"/>
            <a:lumOff val="40000"/>
          </a:srgbClr>
        </a:solidFill>
        <a:ln>
          <a:solidFill>
            <a:srgbClr val="000000"/>
          </a:solidFill>
        </a:ln>
        <a:effectLst/>
      </dgm:spPr>
      <dgm:t>
        <a:bodyPr/>
        <a:lstStyle/>
        <a:p>
          <a:endParaRPr lang="et-EE">
            <a:solidFill>
              <a:schemeClr val="lt1"/>
            </a:solidFill>
          </a:endParaRPr>
        </a:p>
      </dgm:t>
    </dgm:pt>
    <dgm:pt modelId="{54ED2275-ECF0-4EA3-8FB5-1A6D759D211C}">
      <dgm:prSet phldrT="[Tekst]" custT="1"/>
      <dgm:spPr>
        <a:xfrm>
          <a:off x="6563315" y="1142605"/>
          <a:ext cx="2351971" cy="975550"/>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7. PRIA vastus (toetuse rahuldamine/rahuldamata jätmine)</a:t>
          </a:r>
        </a:p>
      </dgm:t>
    </dgm:pt>
    <dgm:pt modelId="{8E800F00-A5C7-4D20-BF00-66CCED54238D}" type="parTrans" cxnId="{34D0D0B5-DA4D-4153-B173-B6E4EE98E503}">
      <dgm:prSet/>
      <dgm:spPr/>
      <dgm:t>
        <a:bodyPr/>
        <a:lstStyle/>
        <a:p>
          <a:endParaRPr lang="et-EE">
            <a:solidFill>
              <a:schemeClr val="lt1"/>
            </a:solidFill>
          </a:endParaRPr>
        </a:p>
      </dgm:t>
    </dgm:pt>
    <dgm:pt modelId="{E3425BCA-8E8A-4C8F-BB0F-E48A889141E7}" type="sibTrans" cxnId="{34D0D0B5-DA4D-4153-B173-B6E4EE98E503}">
      <dgm:prSet/>
      <dgm:spPr>
        <a:xfrm rot="11101608">
          <a:off x="7453416" y="2142122"/>
          <a:ext cx="443229" cy="437848"/>
        </a:xfrm>
        <a:solidFill>
          <a:srgbClr val="BBE0E3">
            <a:lumMod val="60000"/>
            <a:lumOff val="40000"/>
          </a:srgbClr>
        </a:solidFill>
        <a:ln>
          <a:solidFill>
            <a:srgbClr val="000000"/>
          </a:solidFill>
        </a:ln>
        <a:effectLst/>
      </dgm:spPr>
      <dgm:t>
        <a:bodyPr/>
        <a:lstStyle/>
        <a:p>
          <a:endParaRPr lang="et-EE">
            <a:solidFill>
              <a:schemeClr val="lt1"/>
            </a:solidFill>
          </a:endParaRPr>
        </a:p>
      </dgm:t>
    </dgm:pt>
    <dgm:pt modelId="{B01244B6-8ABF-4906-B947-801D266C3496}">
      <dgm:prSet phldrT="[Tekst]" custT="1"/>
      <dgm:spPr>
        <a:xfrm>
          <a:off x="6396687" y="2592291"/>
          <a:ext cx="2432299" cy="951662"/>
        </a:xfrm>
        <a:solidFill>
          <a:srgbClr val="333399"/>
        </a:solidFill>
        <a:ln w="25400" cap="flat" cmpd="sng" algn="ctr">
          <a:solidFill>
            <a:srgbClr val="FFFFFF">
              <a:hueOff val="0"/>
              <a:satOff val="0"/>
              <a:lumOff val="0"/>
              <a:alphaOff val="0"/>
            </a:srgbClr>
          </a:solidFill>
          <a:prstDash val="solid"/>
        </a:ln>
        <a:effectLst/>
      </dgm:spPr>
      <dgm:t>
        <a:bodyPr/>
        <a:lstStyle/>
        <a:p>
          <a:r>
            <a:rPr lang="et-EE" sz="1400">
              <a:solidFill>
                <a:srgbClr val="FFFFFF"/>
              </a:solidFill>
              <a:latin typeface="Arial"/>
              <a:ea typeface="+mn-ea"/>
              <a:cs typeface="Arial"/>
            </a:rPr>
            <a:t>8. Toetuse rahuldamise korral projekti ellu viimine kahe aasta jooksul </a:t>
          </a:r>
        </a:p>
      </dgm:t>
    </dgm:pt>
    <dgm:pt modelId="{DEEA572C-34BB-4C6C-9C93-434609E5CD74}" type="parTrans" cxnId="{18610F7A-EF27-41D5-9B18-8326BEB7F533}">
      <dgm:prSet/>
      <dgm:spPr/>
      <dgm:t>
        <a:bodyPr/>
        <a:lstStyle/>
        <a:p>
          <a:endParaRPr lang="et-EE">
            <a:solidFill>
              <a:schemeClr val="lt1"/>
            </a:solidFill>
          </a:endParaRPr>
        </a:p>
      </dgm:t>
    </dgm:pt>
    <dgm:pt modelId="{1F78C29E-4610-4CDD-9751-27CB2E5885AD}" type="sibTrans" cxnId="{18610F7A-EF27-41D5-9B18-8326BEB7F533}">
      <dgm:prSet/>
      <dgm:spPr>
        <a:xfrm rot="11364168">
          <a:off x="7308219" y="3575805"/>
          <a:ext cx="381478" cy="359980"/>
        </a:xfrm>
        <a:solidFill>
          <a:srgbClr val="BBE0E3">
            <a:lumMod val="40000"/>
            <a:lumOff val="60000"/>
          </a:srgbClr>
        </a:solidFill>
        <a:ln>
          <a:solidFill>
            <a:srgbClr val="000000"/>
          </a:solidFill>
        </a:ln>
        <a:effectLst/>
      </dgm:spPr>
      <dgm:t>
        <a:bodyPr/>
        <a:lstStyle/>
        <a:p>
          <a:endParaRPr lang="et-EE">
            <a:solidFill>
              <a:schemeClr val="lt1"/>
            </a:solidFill>
          </a:endParaRPr>
        </a:p>
      </dgm:t>
    </dgm:pt>
    <dgm:pt modelId="{B9A35104-244C-434D-88DD-2C134206B952}">
      <dgm:prSet phldrT="[Tekst]"/>
      <dgm:spPr>
        <a:xfrm>
          <a:off x="5968933" y="3954756"/>
          <a:ext cx="2766954" cy="1371997"/>
        </a:xfrm>
        <a:solidFill>
          <a:srgbClr val="333399"/>
        </a:solidFill>
        <a:ln w="25400" cap="flat" cmpd="sng" algn="ctr">
          <a:solidFill>
            <a:srgbClr val="FFFFFF">
              <a:hueOff val="0"/>
              <a:satOff val="0"/>
              <a:lumOff val="0"/>
              <a:alphaOff val="0"/>
            </a:srgbClr>
          </a:solidFill>
          <a:prstDash val="solid"/>
        </a:ln>
        <a:effectLst/>
      </dgm:spPr>
      <dgm:t>
        <a:bodyPr/>
        <a:lstStyle/>
        <a:p>
          <a:r>
            <a:rPr lang="et-EE" b="1">
              <a:solidFill>
                <a:srgbClr val="FFFFFF"/>
              </a:solidFill>
              <a:latin typeface="Arial"/>
              <a:ea typeface="+mn-ea"/>
              <a:cs typeface="Arial"/>
            </a:rPr>
            <a:t>9. Mõju piirkonnale/valdkonnale</a:t>
          </a:r>
        </a:p>
      </dgm:t>
    </dgm:pt>
    <dgm:pt modelId="{6870F8E9-BB7B-408D-9769-3450C30813F5}" type="parTrans" cxnId="{4C675386-7CBB-49AB-BFE7-51296A9391FE}">
      <dgm:prSet/>
      <dgm:spPr/>
      <dgm:t>
        <a:bodyPr/>
        <a:lstStyle/>
        <a:p>
          <a:endParaRPr lang="et-EE">
            <a:solidFill>
              <a:schemeClr val="lt1"/>
            </a:solidFill>
          </a:endParaRPr>
        </a:p>
      </dgm:t>
    </dgm:pt>
    <dgm:pt modelId="{D504FA0D-25AD-4572-AD1C-4866AF8C062B}" type="sibTrans" cxnId="{4C675386-7CBB-49AB-BFE7-51296A9391FE}">
      <dgm:prSet/>
      <dgm:spPr/>
      <dgm:t>
        <a:bodyPr/>
        <a:lstStyle/>
        <a:p>
          <a:endParaRPr lang="et-EE">
            <a:solidFill>
              <a:schemeClr val="lt1"/>
            </a:solidFill>
          </a:endParaRPr>
        </a:p>
      </dgm:t>
    </dgm:pt>
    <dgm:pt modelId="{BD7639BC-84D4-4BAF-99EC-D4C0A1A94436}" type="pres">
      <dgm:prSet presAssocID="{3E4D8A61-5952-48FA-8F72-B55EA6486720}" presName="diagram" presStyleCnt="0">
        <dgm:presLayoutVars>
          <dgm:dir/>
          <dgm:resizeHandles/>
        </dgm:presLayoutVars>
      </dgm:prSet>
      <dgm:spPr/>
    </dgm:pt>
    <dgm:pt modelId="{B757A7C9-6843-4E0A-AA80-96A3AA9A5731}" type="pres">
      <dgm:prSet presAssocID="{9264AE5D-CAE7-4882-8E96-052C2603B3C4}" presName="firstNode" presStyleLbl="node1" presStyleIdx="0" presStyleCnt="9" custScaleX="185891" custScaleY="112671" custLinFactNeighborX="34708" custLinFactNeighborY="-29837">
        <dgm:presLayoutVars>
          <dgm:bulletEnabled val="1"/>
        </dgm:presLayoutVars>
      </dgm:prSet>
      <dgm:spPr>
        <a:prstGeom prst="ellipse">
          <a:avLst/>
        </a:prstGeom>
      </dgm:spPr>
    </dgm:pt>
    <dgm:pt modelId="{D963CEBB-5932-4C74-ACAA-1FD37325B691}" type="pres">
      <dgm:prSet presAssocID="{84C3E7DE-45E6-4577-9425-D699892C84B1}" presName="sibTrans" presStyleLbl="sibTrans2D1" presStyleIdx="0" presStyleCnt="8" custScaleX="197083"/>
      <dgm:spPr>
        <a:prstGeom prst="upArrow">
          <a:avLst/>
        </a:prstGeom>
      </dgm:spPr>
    </dgm:pt>
    <dgm:pt modelId="{9A7DD12F-298E-4336-B3D0-268A579D77F3}" type="pres">
      <dgm:prSet presAssocID="{B7FF1B9F-0952-4F23-8F65-A859BD7ED1FD}" presName="middleNode" presStyleCnt="0"/>
      <dgm:spPr/>
    </dgm:pt>
    <dgm:pt modelId="{44FE5ED7-5B9D-4AC8-B97B-770B3EB0E61F}" type="pres">
      <dgm:prSet presAssocID="{B7FF1B9F-0952-4F23-8F65-A859BD7ED1FD}" presName="padding" presStyleLbl="node1" presStyleIdx="0" presStyleCnt="9"/>
      <dgm:spPr/>
    </dgm:pt>
    <dgm:pt modelId="{CD77EF28-D654-41F2-B196-1EF29E6F01AD}" type="pres">
      <dgm:prSet presAssocID="{B7FF1B9F-0952-4F23-8F65-A859BD7ED1FD}" presName="shape" presStyleLbl="node1" presStyleIdx="1" presStyleCnt="9" custScaleX="252061" custScaleY="131557" custLinFactNeighborX="10785" custLinFactNeighborY="-57980">
        <dgm:presLayoutVars>
          <dgm:bulletEnabled val="1"/>
        </dgm:presLayoutVars>
      </dgm:prSet>
      <dgm:spPr>
        <a:prstGeom prst="ellipse">
          <a:avLst/>
        </a:prstGeom>
      </dgm:spPr>
    </dgm:pt>
    <dgm:pt modelId="{6842010A-D06F-4179-8D3E-A90F955B9BF0}" type="pres">
      <dgm:prSet presAssocID="{03A32915-50CF-49F4-B5EA-57EF09D531EC}" presName="sibTrans" presStyleLbl="sibTrans2D1" presStyleIdx="1" presStyleCnt="8" custScaleX="268560"/>
      <dgm:spPr>
        <a:prstGeom prst="upArrow">
          <a:avLst/>
        </a:prstGeom>
      </dgm:spPr>
    </dgm:pt>
    <dgm:pt modelId="{9B8BB962-0B71-4BD2-B91A-DF1CB1306140}" type="pres">
      <dgm:prSet presAssocID="{7055D1A7-F1B4-4D8C-8E54-DF407CA1F7C2}" presName="middleNode" presStyleCnt="0"/>
      <dgm:spPr/>
    </dgm:pt>
    <dgm:pt modelId="{E660A5AC-B807-491D-84C9-38C82DACDCCE}" type="pres">
      <dgm:prSet presAssocID="{7055D1A7-F1B4-4D8C-8E54-DF407CA1F7C2}" presName="padding" presStyleLbl="node1" presStyleIdx="1" presStyleCnt="9"/>
      <dgm:spPr/>
    </dgm:pt>
    <dgm:pt modelId="{F2C312EE-D20F-45ED-AAB3-5DCAB56E18E0}" type="pres">
      <dgm:prSet presAssocID="{7055D1A7-F1B4-4D8C-8E54-DF407CA1F7C2}" presName="shape" presStyleLbl="node1" presStyleIdx="2" presStyleCnt="9" custScaleX="266125" custScaleY="199929" custLinFactNeighborX="-1083" custLinFactNeighborY="-51022">
        <dgm:presLayoutVars>
          <dgm:bulletEnabled val="1"/>
        </dgm:presLayoutVars>
      </dgm:prSet>
      <dgm:spPr>
        <a:prstGeom prst="ellipse">
          <a:avLst/>
        </a:prstGeom>
      </dgm:spPr>
    </dgm:pt>
    <dgm:pt modelId="{C25959B8-8E40-4779-AA53-A85D17652223}" type="pres">
      <dgm:prSet presAssocID="{EF2FC1FA-8A66-41CB-862A-9EE4A02F86B5}" presName="sibTrans" presStyleLbl="sibTrans2D1" presStyleIdx="2" presStyleCnt="8" custScaleX="338094" custScaleY="114184"/>
      <dgm:spPr>
        <a:prstGeom prst="upArrow">
          <a:avLst/>
        </a:prstGeom>
      </dgm:spPr>
    </dgm:pt>
    <dgm:pt modelId="{C43A650D-738D-4D77-9ECC-646F50C81084}" type="pres">
      <dgm:prSet presAssocID="{5EBD7A15-B8A7-4E47-A37A-269EB1941947}" presName="middleNode" presStyleCnt="0"/>
      <dgm:spPr/>
    </dgm:pt>
    <dgm:pt modelId="{257B0CEF-7BE1-48E0-BD54-BE82AC9CDE11}" type="pres">
      <dgm:prSet presAssocID="{5EBD7A15-B8A7-4E47-A37A-269EB1941947}" presName="padding" presStyleLbl="node1" presStyleIdx="2" presStyleCnt="9"/>
      <dgm:spPr/>
    </dgm:pt>
    <dgm:pt modelId="{7BBF9E58-2CCB-4538-B6D3-F2D4C50D77DB}" type="pres">
      <dgm:prSet presAssocID="{5EBD7A15-B8A7-4E47-A37A-269EB1941947}" presName="shape" presStyleLbl="node1" presStyleIdx="3" presStyleCnt="9" custScaleX="281166" custScaleY="164388" custLinFactNeighborX="-31257" custLinFactNeighborY="1968">
        <dgm:presLayoutVars>
          <dgm:bulletEnabled val="1"/>
        </dgm:presLayoutVars>
      </dgm:prSet>
      <dgm:spPr>
        <a:prstGeom prst="ellipse">
          <a:avLst/>
        </a:prstGeom>
      </dgm:spPr>
    </dgm:pt>
    <dgm:pt modelId="{89622A18-990B-4446-A423-B8B37744846F}" type="pres">
      <dgm:prSet presAssocID="{D20D505C-E23C-4478-B4D1-0AF2BA561BB0}" presName="sibTrans" presStyleLbl="sibTrans2D1" presStyleIdx="3" presStyleCnt="8" custScaleX="310241" custScaleY="128453" custLinFactNeighborX="24252" custLinFactNeighborY="-90"/>
      <dgm:spPr>
        <a:prstGeom prst="upArrow">
          <a:avLst/>
        </a:prstGeom>
      </dgm:spPr>
    </dgm:pt>
    <dgm:pt modelId="{7D26FA56-96A1-477A-B223-27258A8AB889}" type="pres">
      <dgm:prSet presAssocID="{75408024-E883-4E85-B305-465F4060B342}" presName="middleNode" presStyleCnt="0"/>
      <dgm:spPr/>
    </dgm:pt>
    <dgm:pt modelId="{0C24D555-D530-4089-BCCD-A9E4DB8A0957}" type="pres">
      <dgm:prSet presAssocID="{75408024-E883-4E85-B305-465F4060B342}" presName="padding" presStyleLbl="node1" presStyleIdx="3" presStyleCnt="9"/>
      <dgm:spPr/>
    </dgm:pt>
    <dgm:pt modelId="{444BFCC9-F44A-4DE2-9E45-F61DCCFF211A}" type="pres">
      <dgm:prSet presAssocID="{75408024-E883-4E85-B305-465F4060B342}" presName="shape" presStyleLbl="node1" presStyleIdx="4" presStyleCnt="9" custScaleX="400681" custScaleY="217480" custLinFactNeighborX="-14131" custLinFactNeighborY="-25558">
        <dgm:presLayoutVars>
          <dgm:bulletEnabled val="1"/>
        </dgm:presLayoutVars>
      </dgm:prSet>
      <dgm:spPr>
        <a:prstGeom prst="ellipse">
          <a:avLst/>
        </a:prstGeom>
      </dgm:spPr>
    </dgm:pt>
    <dgm:pt modelId="{63E15130-E818-40AE-B698-C0301D80E793}" type="pres">
      <dgm:prSet presAssocID="{B98C3593-EC1C-477D-BFED-A6B8FD20A9E0}" presName="sibTrans" presStyleLbl="sibTrans2D1" presStyleIdx="4" presStyleCnt="8" custScaleX="287989" custScaleY="83669" custLinFactNeighborX="-3195" custLinFactNeighborY="1674"/>
      <dgm:spPr>
        <a:prstGeom prst="upArrow">
          <a:avLst/>
        </a:prstGeom>
      </dgm:spPr>
    </dgm:pt>
    <dgm:pt modelId="{B4D2CCDE-017F-494C-8189-2AD7D2C5FE43}" type="pres">
      <dgm:prSet presAssocID="{01BA7585-C5D5-41E8-A385-172BE66BD219}" presName="middleNode" presStyleCnt="0"/>
      <dgm:spPr/>
    </dgm:pt>
    <dgm:pt modelId="{969A5935-8E0B-4FA1-87C1-43069E91D48A}" type="pres">
      <dgm:prSet presAssocID="{01BA7585-C5D5-41E8-A385-172BE66BD219}" presName="padding" presStyleLbl="node1" presStyleIdx="4" presStyleCnt="9"/>
      <dgm:spPr/>
    </dgm:pt>
    <dgm:pt modelId="{07D11AE3-9254-4F00-A75A-B9978099532C}" type="pres">
      <dgm:prSet presAssocID="{01BA7585-C5D5-41E8-A385-172BE66BD219}" presName="shape" presStyleLbl="node1" presStyleIdx="5" presStyleCnt="9" custScaleX="286346" custScaleY="136241" custLinFactX="7733" custLinFactNeighborX="100000" custLinFactNeighborY="-43377">
        <dgm:presLayoutVars>
          <dgm:bulletEnabled val="1"/>
        </dgm:presLayoutVars>
      </dgm:prSet>
      <dgm:spPr>
        <a:prstGeom prst="ellipse">
          <a:avLst/>
        </a:prstGeom>
      </dgm:spPr>
    </dgm:pt>
    <dgm:pt modelId="{176FEAD0-2E7C-41F2-93CC-9FA0053D2CF8}" type="pres">
      <dgm:prSet presAssocID="{412D94CE-BA69-40BA-94BB-E63B5E634A52}" presName="sibTrans" presStyleLbl="sibTrans2D1" presStyleIdx="5" presStyleCnt="8" custScaleX="225152" custLinFactNeighborX="25690" custLinFactNeighborY="-5387"/>
      <dgm:spPr>
        <a:prstGeom prst="upArrow">
          <a:avLst/>
        </a:prstGeom>
      </dgm:spPr>
    </dgm:pt>
    <dgm:pt modelId="{17A46381-1B10-4B4B-9C23-17D56D22A04D}" type="pres">
      <dgm:prSet presAssocID="{54ED2275-ECF0-4EA3-8FB5-1A6D759D211C}" presName="middleNode" presStyleCnt="0"/>
      <dgm:spPr/>
    </dgm:pt>
    <dgm:pt modelId="{85C0BE00-D89F-4F18-A9C5-614CB353217A}" type="pres">
      <dgm:prSet presAssocID="{54ED2275-ECF0-4EA3-8FB5-1A6D759D211C}" presName="padding" presStyleLbl="node1" presStyleIdx="5" presStyleCnt="9"/>
      <dgm:spPr/>
    </dgm:pt>
    <dgm:pt modelId="{1E361B9A-CA2C-45A1-9A35-29EF31366DB6}" type="pres">
      <dgm:prSet presAssocID="{54ED2275-ECF0-4EA3-8FB5-1A6D759D211C}" presName="shape" presStyleLbl="node1" presStyleIdx="6" presStyleCnt="9" custScaleX="278449" custScaleY="115495" custLinFactNeighborX="8375" custLinFactNeighborY="72998">
        <dgm:presLayoutVars>
          <dgm:bulletEnabled val="1"/>
        </dgm:presLayoutVars>
      </dgm:prSet>
      <dgm:spPr>
        <a:prstGeom prst="ellipse">
          <a:avLst/>
        </a:prstGeom>
      </dgm:spPr>
    </dgm:pt>
    <dgm:pt modelId="{F7AE3783-AB64-4C20-8C24-20128DF9861C}" type="pres">
      <dgm:prSet presAssocID="{E3425BCA-8E8A-4C8F-BB0F-E48A889141E7}" presName="sibTrans" presStyleLbl="sibTrans2D1" presStyleIdx="6" presStyleCnt="8" custScaleX="211239"/>
      <dgm:spPr>
        <a:prstGeom prst="upArrow">
          <a:avLst/>
        </a:prstGeom>
      </dgm:spPr>
    </dgm:pt>
    <dgm:pt modelId="{7D7E0BBF-219D-4E5A-84DA-46661E6F5262}" type="pres">
      <dgm:prSet presAssocID="{B01244B6-8ABF-4906-B947-801D266C3496}" presName="middleNode" presStyleCnt="0"/>
      <dgm:spPr/>
    </dgm:pt>
    <dgm:pt modelId="{1652333B-8538-44BF-ACAA-3A0F9CF16F7F}" type="pres">
      <dgm:prSet presAssocID="{B01244B6-8ABF-4906-B947-801D266C3496}" presName="padding" presStyleLbl="node1" presStyleIdx="6" presStyleCnt="9"/>
      <dgm:spPr/>
    </dgm:pt>
    <dgm:pt modelId="{64E852E6-7AB6-457B-97D9-0E238E47192D}" type="pres">
      <dgm:prSet presAssocID="{B01244B6-8ABF-4906-B947-801D266C3496}" presName="shape" presStyleLbl="node1" presStyleIdx="7" presStyleCnt="9" custScaleX="287959" custScaleY="112667" custLinFactNeighborX="-6597" custLinFactNeighborY="40813">
        <dgm:presLayoutVars>
          <dgm:bulletEnabled val="1"/>
        </dgm:presLayoutVars>
      </dgm:prSet>
      <dgm:spPr>
        <a:prstGeom prst="ellipse">
          <a:avLst/>
        </a:prstGeom>
      </dgm:spPr>
    </dgm:pt>
    <dgm:pt modelId="{D3FD2087-AC16-403F-94E8-FB578A6D385B}" type="pres">
      <dgm:prSet presAssocID="{1F78C29E-4610-4CDD-9751-27CB2E5885AD}" presName="sibTrans" presStyleLbl="sibTrans2D1" presStyleIdx="7" presStyleCnt="8" custScaleX="173672" custScaleY="86068"/>
      <dgm:spPr>
        <a:prstGeom prst="upArrow">
          <a:avLst/>
        </a:prstGeom>
      </dgm:spPr>
    </dgm:pt>
    <dgm:pt modelId="{CD311157-6753-4457-A8AA-55F10757EAD5}" type="pres">
      <dgm:prSet presAssocID="{B9A35104-244C-434D-88DD-2C134206B952}" presName="lastNode" presStyleLbl="node1" presStyleIdx="8" presStyleCnt="9" custScaleX="218495" custScaleY="108341" custLinFactNeighborX="-24965" custLinFactNeighborY="12236">
        <dgm:presLayoutVars>
          <dgm:bulletEnabled val="1"/>
        </dgm:presLayoutVars>
      </dgm:prSet>
      <dgm:spPr>
        <a:prstGeom prst="ellipse">
          <a:avLst/>
        </a:prstGeom>
      </dgm:spPr>
    </dgm:pt>
  </dgm:ptLst>
  <dgm:cxnLst>
    <dgm:cxn modelId="{F9AAAB01-A28B-4566-A52C-0BDE5C0A2305}" type="presOf" srcId="{B98C3593-EC1C-477D-BFED-A6B8FD20A9E0}" destId="{63E15130-E818-40AE-B698-C0301D80E793}" srcOrd="0" destOrd="0" presId="urn:microsoft.com/office/officeart/2005/8/layout/bProcess2"/>
    <dgm:cxn modelId="{5221FD04-B635-49FD-A204-F4F542D8BD38}" type="presOf" srcId="{3E4D8A61-5952-48FA-8F72-B55EA6486720}" destId="{BD7639BC-84D4-4BAF-99EC-D4C0A1A94436}" srcOrd="0" destOrd="0" presId="urn:microsoft.com/office/officeart/2005/8/layout/bProcess2"/>
    <dgm:cxn modelId="{981DA606-84A6-41CE-A231-D92396AF4D88}" type="presOf" srcId="{5EBD7A15-B8A7-4E47-A37A-269EB1941947}" destId="{7BBF9E58-2CCB-4538-B6D3-F2D4C50D77DB}" srcOrd="0" destOrd="0" presId="urn:microsoft.com/office/officeart/2005/8/layout/bProcess2"/>
    <dgm:cxn modelId="{060DB524-489B-4EBD-9188-CA540C68E9FF}" type="presOf" srcId="{84C3E7DE-45E6-4577-9425-D699892C84B1}" destId="{D963CEBB-5932-4C74-ACAA-1FD37325B691}" srcOrd="0" destOrd="0" presId="urn:microsoft.com/office/officeart/2005/8/layout/bProcess2"/>
    <dgm:cxn modelId="{2BF5A626-25EA-4B5F-8B59-E040A59607EF}" type="presOf" srcId="{E3425BCA-8E8A-4C8F-BB0F-E48A889141E7}" destId="{F7AE3783-AB64-4C20-8C24-20128DF9861C}" srcOrd="0" destOrd="0" presId="urn:microsoft.com/office/officeart/2005/8/layout/bProcess2"/>
    <dgm:cxn modelId="{C855852B-37A5-41DB-96B6-4B931710E026}" srcId="{3E4D8A61-5952-48FA-8F72-B55EA6486720}" destId="{75408024-E883-4E85-B305-465F4060B342}" srcOrd="4" destOrd="0" parTransId="{323686B8-AA9F-4647-912C-281800C3096E}" sibTransId="{B98C3593-EC1C-477D-BFED-A6B8FD20A9E0}"/>
    <dgm:cxn modelId="{04119D2F-FEC5-4EF6-B713-61B415F88048}" type="presOf" srcId="{9264AE5D-CAE7-4882-8E96-052C2603B3C4}" destId="{B757A7C9-6843-4E0A-AA80-96A3AA9A5731}" srcOrd="0" destOrd="0" presId="urn:microsoft.com/office/officeart/2005/8/layout/bProcess2"/>
    <dgm:cxn modelId="{77002C38-0CDA-4003-9F06-623B2E70C690}" type="presOf" srcId="{B7FF1B9F-0952-4F23-8F65-A859BD7ED1FD}" destId="{CD77EF28-D654-41F2-B196-1EF29E6F01AD}" srcOrd="0" destOrd="0" presId="urn:microsoft.com/office/officeart/2005/8/layout/bProcess2"/>
    <dgm:cxn modelId="{E8E57C3C-EF4F-4425-93FF-7404480B648E}" type="presOf" srcId="{1F78C29E-4610-4CDD-9751-27CB2E5885AD}" destId="{D3FD2087-AC16-403F-94E8-FB578A6D385B}" srcOrd="0" destOrd="0" presId="urn:microsoft.com/office/officeart/2005/8/layout/bProcess2"/>
    <dgm:cxn modelId="{2AB0126C-E0DD-48A9-8B61-43D9516F9B74}" type="presOf" srcId="{01BA7585-C5D5-41E8-A385-172BE66BD219}" destId="{07D11AE3-9254-4F00-A75A-B9978099532C}" srcOrd="0" destOrd="0" presId="urn:microsoft.com/office/officeart/2005/8/layout/bProcess2"/>
    <dgm:cxn modelId="{DA695B4D-7906-40D0-8CED-A24AA457C9CF}" type="presOf" srcId="{B01244B6-8ABF-4906-B947-801D266C3496}" destId="{64E852E6-7AB6-457B-97D9-0E238E47192D}" srcOrd="0" destOrd="0" presId="urn:microsoft.com/office/officeart/2005/8/layout/bProcess2"/>
    <dgm:cxn modelId="{18610F7A-EF27-41D5-9B18-8326BEB7F533}" srcId="{3E4D8A61-5952-48FA-8F72-B55EA6486720}" destId="{B01244B6-8ABF-4906-B947-801D266C3496}" srcOrd="7" destOrd="0" parTransId="{DEEA572C-34BB-4C6C-9C93-434609E5CD74}" sibTransId="{1F78C29E-4610-4CDD-9751-27CB2E5885AD}"/>
    <dgm:cxn modelId="{733E757F-9BC2-4CD3-BA2A-76932380ADEB}" srcId="{3E4D8A61-5952-48FA-8F72-B55EA6486720}" destId="{5EBD7A15-B8A7-4E47-A37A-269EB1941947}" srcOrd="3" destOrd="0" parTransId="{3B68269A-0230-4202-A469-BBD058D2EA75}" sibTransId="{D20D505C-E23C-4478-B4D1-0AF2BA561BB0}"/>
    <dgm:cxn modelId="{AEBA2D83-9A11-4D3D-A1EA-1688B90CB1BF}" type="presOf" srcId="{03A32915-50CF-49F4-B5EA-57EF09D531EC}" destId="{6842010A-D06F-4179-8D3E-A90F955B9BF0}" srcOrd="0" destOrd="0" presId="urn:microsoft.com/office/officeart/2005/8/layout/bProcess2"/>
    <dgm:cxn modelId="{4C675386-7CBB-49AB-BFE7-51296A9391FE}" srcId="{3E4D8A61-5952-48FA-8F72-B55EA6486720}" destId="{B9A35104-244C-434D-88DD-2C134206B952}" srcOrd="8" destOrd="0" parTransId="{6870F8E9-BB7B-408D-9769-3450C30813F5}" sibTransId="{D504FA0D-25AD-4572-AD1C-4866AF8C062B}"/>
    <dgm:cxn modelId="{1B96CE92-D0BA-42F8-928D-080BB67F2795}" type="presOf" srcId="{EF2FC1FA-8A66-41CB-862A-9EE4A02F86B5}" destId="{C25959B8-8E40-4779-AA53-A85D17652223}" srcOrd="0" destOrd="0" presId="urn:microsoft.com/office/officeart/2005/8/layout/bProcess2"/>
    <dgm:cxn modelId="{926AAA93-3AE8-4604-81AC-9B0E74161D19}" type="presOf" srcId="{D20D505C-E23C-4478-B4D1-0AF2BA561BB0}" destId="{89622A18-990B-4446-A423-B8B37744846F}" srcOrd="0" destOrd="0" presId="urn:microsoft.com/office/officeart/2005/8/layout/bProcess2"/>
    <dgm:cxn modelId="{ECD63398-A787-48F8-91E1-4109F2A8B140}" srcId="{3E4D8A61-5952-48FA-8F72-B55EA6486720}" destId="{7055D1A7-F1B4-4D8C-8E54-DF407CA1F7C2}" srcOrd="2" destOrd="0" parTransId="{72960C24-47DE-4E4E-9BB5-B58249F6B852}" sibTransId="{EF2FC1FA-8A66-41CB-862A-9EE4A02F86B5}"/>
    <dgm:cxn modelId="{040778AB-1C7B-4AC9-BA8D-A9E595569E2A}" srcId="{3E4D8A61-5952-48FA-8F72-B55EA6486720}" destId="{01BA7585-C5D5-41E8-A385-172BE66BD219}" srcOrd="5" destOrd="0" parTransId="{E6B39E36-4DB0-4208-A90A-B259EF37AE73}" sibTransId="{412D94CE-BA69-40BA-94BB-E63B5E634A52}"/>
    <dgm:cxn modelId="{34D0D0B5-DA4D-4153-B173-B6E4EE98E503}" srcId="{3E4D8A61-5952-48FA-8F72-B55EA6486720}" destId="{54ED2275-ECF0-4EA3-8FB5-1A6D759D211C}" srcOrd="6" destOrd="0" parTransId="{8E800F00-A5C7-4D20-BF00-66CCED54238D}" sibTransId="{E3425BCA-8E8A-4C8F-BB0F-E48A889141E7}"/>
    <dgm:cxn modelId="{5065F4B7-2454-418A-93B8-E5A116449E7B}" type="presOf" srcId="{7055D1A7-F1B4-4D8C-8E54-DF407CA1F7C2}" destId="{F2C312EE-D20F-45ED-AAB3-5DCAB56E18E0}" srcOrd="0" destOrd="0" presId="urn:microsoft.com/office/officeart/2005/8/layout/bProcess2"/>
    <dgm:cxn modelId="{E7953EBB-ED21-4D6E-8774-AD500F04A97C}" srcId="{3E4D8A61-5952-48FA-8F72-B55EA6486720}" destId="{B7FF1B9F-0952-4F23-8F65-A859BD7ED1FD}" srcOrd="1" destOrd="0" parTransId="{5ADA5DFB-9E77-40DC-B9C2-2EA826FB9446}" sibTransId="{03A32915-50CF-49F4-B5EA-57EF09D531EC}"/>
    <dgm:cxn modelId="{EC5E35C3-4EC6-4B89-AC83-91913C845125}" type="presOf" srcId="{412D94CE-BA69-40BA-94BB-E63B5E634A52}" destId="{176FEAD0-2E7C-41F2-93CC-9FA0053D2CF8}" srcOrd="0" destOrd="0" presId="urn:microsoft.com/office/officeart/2005/8/layout/bProcess2"/>
    <dgm:cxn modelId="{A65C17CD-BC77-4937-A49F-0336FE2796CF}" srcId="{3E4D8A61-5952-48FA-8F72-B55EA6486720}" destId="{9264AE5D-CAE7-4882-8E96-052C2603B3C4}" srcOrd="0" destOrd="0" parTransId="{42580B4E-DD65-44DD-B430-0CA9B7A0768F}" sibTransId="{84C3E7DE-45E6-4577-9425-D699892C84B1}"/>
    <dgm:cxn modelId="{D6EE2DCD-0E1C-4959-882C-B871635097B8}" type="presOf" srcId="{75408024-E883-4E85-B305-465F4060B342}" destId="{444BFCC9-F44A-4DE2-9E45-F61DCCFF211A}" srcOrd="0" destOrd="0" presId="urn:microsoft.com/office/officeart/2005/8/layout/bProcess2"/>
    <dgm:cxn modelId="{D6DBEECE-D964-4B56-864B-1AE0185DBB8B}" type="presOf" srcId="{54ED2275-ECF0-4EA3-8FB5-1A6D759D211C}" destId="{1E361B9A-CA2C-45A1-9A35-29EF31366DB6}" srcOrd="0" destOrd="0" presId="urn:microsoft.com/office/officeart/2005/8/layout/bProcess2"/>
    <dgm:cxn modelId="{84FFD5F9-F3F7-42E5-9D4D-E7221D238B7F}" type="presOf" srcId="{B9A35104-244C-434D-88DD-2C134206B952}" destId="{CD311157-6753-4457-A8AA-55F10757EAD5}" srcOrd="0" destOrd="0" presId="urn:microsoft.com/office/officeart/2005/8/layout/bProcess2"/>
    <dgm:cxn modelId="{458F7A5A-E2F0-4726-B0FC-E99D225D06A8}" type="presParOf" srcId="{BD7639BC-84D4-4BAF-99EC-D4C0A1A94436}" destId="{B757A7C9-6843-4E0A-AA80-96A3AA9A5731}" srcOrd="0" destOrd="0" presId="urn:microsoft.com/office/officeart/2005/8/layout/bProcess2"/>
    <dgm:cxn modelId="{002FD96F-4EB8-4EF5-AB6C-F9F2172C8BF7}" type="presParOf" srcId="{BD7639BC-84D4-4BAF-99EC-D4C0A1A94436}" destId="{D963CEBB-5932-4C74-ACAA-1FD37325B691}" srcOrd="1" destOrd="0" presId="urn:microsoft.com/office/officeart/2005/8/layout/bProcess2"/>
    <dgm:cxn modelId="{280400A0-99D5-4F04-92FB-1CA1D07B401A}" type="presParOf" srcId="{BD7639BC-84D4-4BAF-99EC-D4C0A1A94436}" destId="{9A7DD12F-298E-4336-B3D0-268A579D77F3}" srcOrd="2" destOrd="0" presId="urn:microsoft.com/office/officeart/2005/8/layout/bProcess2"/>
    <dgm:cxn modelId="{9FDDB05F-5EFC-4D1A-9352-D54531C55AB0}" type="presParOf" srcId="{9A7DD12F-298E-4336-B3D0-268A579D77F3}" destId="{44FE5ED7-5B9D-4AC8-B97B-770B3EB0E61F}" srcOrd="0" destOrd="0" presId="urn:microsoft.com/office/officeart/2005/8/layout/bProcess2"/>
    <dgm:cxn modelId="{C1252D66-9256-47C6-80D2-43C9BA2A5AC6}" type="presParOf" srcId="{9A7DD12F-298E-4336-B3D0-268A579D77F3}" destId="{CD77EF28-D654-41F2-B196-1EF29E6F01AD}" srcOrd="1" destOrd="0" presId="urn:microsoft.com/office/officeart/2005/8/layout/bProcess2"/>
    <dgm:cxn modelId="{3C9E11E8-6148-4D54-9174-619C66630CA4}" type="presParOf" srcId="{BD7639BC-84D4-4BAF-99EC-D4C0A1A94436}" destId="{6842010A-D06F-4179-8D3E-A90F955B9BF0}" srcOrd="3" destOrd="0" presId="urn:microsoft.com/office/officeart/2005/8/layout/bProcess2"/>
    <dgm:cxn modelId="{D7119CEE-B6D0-46BE-A3F5-99FD17435FFC}" type="presParOf" srcId="{BD7639BC-84D4-4BAF-99EC-D4C0A1A94436}" destId="{9B8BB962-0B71-4BD2-B91A-DF1CB1306140}" srcOrd="4" destOrd="0" presId="urn:microsoft.com/office/officeart/2005/8/layout/bProcess2"/>
    <dgm:cxn modelId="{1387982A-FED8-4EC2-9505-B886B1E3A5B8}" type="presParOf" srcId="{9B8BB962-0B71-4BD2-B91A-DF1CB1306140}" destId="{E660A5AC-B807-491D-84C9-38C82DACDCCE}" srcOrd="0" destOrd="0" presId="urn:microsoft.com/office/officeart/2005/8/layout/bProcess2"/>
    <dgm:cxn modelId="{5F0B495F-C149-41A2-B2A4-4F4AB77B6E20}" type="presParOf" srcId="{9B8BB962-0B71-4BD2-B91A-DF1CB1306140}" destId="{F2C312EE-D20F-45ED-AAB3-5DCAB56E18E0}" srcOrd="1" destOrd="0" presId="urn:microsoft.com/office/officeart/2005/8/layout/bProcess2"/>
    <dgm:cxn modelId="{5FD95C97-5286-4B0A-B87A-A06F637B48BC}" type="presParOf" srcId="{BD7639BC-84D4-4BAF-99EC-D4C0A1A94436}" destId="{C25959B8-8E40-4779-AA53-A85D17652223}" srcOrd="5" destOrd="0" presId="urn:microsoft.com/office/officeart/2005/8/layout/bProcess2"/>
    <dgm:cxn modelId="{F5DCA284-FC74-4A41-B97A-C0941D8DB5CA}" type="presParOf" srcId="{BD7639BC-84D4-4BAF-99EC-D4C0A1A94436}" destId="{C43A650D-738D-4D77-9ECC-646F50C81084}" srcOrd="6" destOrd="0" presId="urn:microsoft.com/office/officeart/2005/8/layout/bProcess2"/>
    <dgm:cxn modelId="{7FFE41E1-BD79-4D04-BED1-76E03F10D7FF}" type="presParOf" srcId="{C43A650D-738D-4D77-9ECC-646F50C81084}" destId="{257B0CEF-7BE1-48E0-BD54-BE82AC9CDE11}" srcOrd="0" destOrd="0" presId="urn:microsoft.com/office/officeart/2005/8/layout/bProcess2"/>
    <dgm:cxn modelId="{B7789054-8A09-4EF2-AF1B-D8648B8C686C}" type="presParOf" srcId="{C43A650D-738D-4D77-9ECC-646F50C81084}" destId="{7BBF9E58-2CCB-4538-B6D3-F2D4C50D77DB}" srcOrd="1" destOrd="0" presId="urn:microsoft.com/office/officeart/2005/8/layout/bProcess2"/>
    <dgm:cxn modelId="{850CDCC7-2B2B-4566-B1F4-48CA6E0D16B5}" type="presParOf" srcId="{BD7639BC-84D4-4BAF-99EC-D4C0A1A94436}" destId="{89622A18-990B-4446-A423-B8B37744846F}" srcOrd="7" destOrd="0" presId="urn:microsoft.com/office/officeart/2005/8/layout/bProcess2"/>
    <dgm:cxn modelId="{8599EC11-C165-432D-862D-3B56662DEC98}" type="presParOf" srcId="{BD7639BC-84D4-4BAF-99EC-D4C0A1A94436}" destId="{7D26FA56-96A1-477A-B223-27258A8AB889}" srcOrd="8" destOrd="0" presId="urn:microsoft.com/office/officeart/2005/8/layout/bProcess2"/>
    <dgm:cxn modelId="{F5D4C7A1-40D0-48FC-806D-E52760FEEF21}" type="presParOf" srcId="{7D26FA56-96A1-477A-B223-27258A8AB889}" destId="{0C24D555-D530-4089-BCCD-A9E4DB8A0957}" srcOrd="0" destOrd="0" presId="urn:microsoft.com/office/officeart/2005/8/layout/bProcess2"/>
    <dgm:cxn modelId="{61441789-EEA3-4370-895C-120F62EF3794}" type="presParOf" srcId="{7D26FA56-96A1-477A-B223-27258A8AB889}" destId="{444BFCC9-F44A-4DE2-9E45-F61DCCFF211A}" srcOrd="1" destOrd="0" presId="urn:microsoft.com/office/officeart/2005/8/layout/bProcess2"/>
    <dgm:cxn modelId="{D1EF5AC9-C86D-45EC-BC4B-4C0326D75CF6}" type="presParOf" srcId="{BD7639BC-84D4-4BAF-99EC-D4C0A1A94436}" destId="{63E15130-E818-40AE-B698-C0301D80E793}" srcOrd="9" destOrd="0" presId="urn:microsoft.com/office/officeart/2005/8/layout/bProcess2"/>
    <dgm:cxn modelId="{57B671C1-C3A2-4442-B9E0-72C8CB5CC6E3}" type="presParOf" srcId="{BD7639BC-84D4-4BAF-99EC-D4C0A1A94436}" destId="{B4D2CCDE-017F-494C-8189-2AD7D2C5FE43}" srcOrd="10" destOrd="0" presId="urn:microsoft.com/office/officeart/2005/8/layout/bProcess2"/>
    <dgm:cxn modelId="{1EBAC3D3-797C-487B-8D1D-AF5F672CF7C3}" type="presParOf" srcId="{B4D2CCDE-017F-494C-8189-2AD7D2C5FE43}" destId="{969A5935-8E0B-4FA1-87C1-43069E91D48A}" srcOrd="0" destOrd="0" presId="urn:microsoft.com/office/officeart/2005/8/layout/bProcess2"/>
    <dgm:cxn modelId="{EF68BCD3-CA8F-4C8E-9293-E40C693382AC}" type="presParOf" srcId="{B4D2CCDE-017F-494C-8189-2AD7D2C5FE43}" destId="{07D11AE3-9254-4F00-A75A-B9978099532C}" srcOrd="1" destOrd="0" presId="urn:microsoft.com/office/officeart/2005/8/layout/bProcess2"/>
    <dgm:cxn modelId="{B418C16A-F833-4FB6-96E1-16524FF906DE}" type="presParOf" srcId="{BD7639BC-84D4-4BAF-99EC-D4C0A1A94436}" destId="{176FEAD0-2E7C-41F2-93CC-9FA0053D2CF8}" srcOrd="11" destOrd="0" presId="urn:microsoft.com/office/officeart/2005/8/layout/bProcess2"/>
    <dgm:cxn modelId="{FDCB8691-35A1-41DE-A2A2-40968482DA59}" type="presParOf" srcId="{BD7639BC-84D4-4BAF-99EC-D4C0A1A94436}" destId="{17A46381-1B10-4B4B-9C23-17D56D22A04D}" srcOrd="12" destOrd="0" presId="urn:microsoft.com/office/officeart/2005/8/layout/bProcess2"/>
    <dgm:cxn modelId="{D67642B9-658F-4D98-A24A-481623A1E281}" type="presParOf" srcId="{17A46381-1B10-4B4B-9C23-17D56D22A04D}" destId="{85C0BE00-D89F-4F18-A9C5-614CB353217A}" srcOrd="0" destOrd="0" presId="urn:microsoft.com/office/officeart/2005/8/layout/bProcess2"/>
    <dgm:cxn modelId="{1BEB6DE8-F7CF-4314-A90F-5E992D861603}" type="presParOf" srcId="{17A46381-1B10-4B4B-9C23-17D56D22A04D}" destId="{1E361B9A-CA2C-45A1-9A35-29EF31366DB6}" srcOrd="1" destOrd="0" presId="urn:microsoft.com/office/officeart/2005/8/layout/bProcess2"/>
    <dgm:cxn modelId="{136F3BD7-7F2B-4384-A618-845D9626338E}" type="presParOf" srcId="{BD7639BC-84D4-4BAF-99EC-D4C0A1A94436}" destId="{F7AE3783-AB64-4C20-8C24-20128DF9861C}" srcOrd="13" destOrd="0" presId="urn:microsoft.com/office/officeart/2005/8/layout/bProcess2"/>
    <dgm:cxn modelId="{F01C14DF-DBDA-4684-B1F1-A5356A76A943}" type="presParOf" srcId="{BD7639BC-84D4-4BAF-99EC-D4C0A1A94436}" destId="{7D7E0BBF-219D-4E5A-84DA-46661E6F5262}" srcOrd="14" destOrd="0" presId="urn:microsoft.com/office/officeart/2005/8/layout/bProcess2"/>
    <dgm:cxn modelId="{AE0DC98E-C389-4171-8D6A-C76A33DC811F}" type="presParOf" srcId="{7D7E0BBF-219D-4E5A-84DA-46661E6F5262}" destId="{1652333B-8538-44BF-ACAA-3A0F9CF16F7F}" srcOrd="0" destOrd="0" presId="urn:microsoft.com/office/officeart/2005/8/layout/bProcess2"/>
    <dgm:cxn modelId="{BE080133-C947-4395-8287-6C635B440BAF}" type="presParOf" srcId="{7D7E0BBF-219D-4E5A-84DA-46661E6F5262}" destId="{64E852E6-7AB6-457B-97D9-0E238E47192D}" srcOrd="1" destOrd="0" presId="urn:microsoft.com/office/officeart/2005/8/layout/bProcess2"/>
    <dgm:cxn modelId="{7A72D1FD-377C-49D8-ACEE-172BF00DE4B3}" type="presParOf" srcId="{BD7639BC-84D4-4BAF-99EC-D4C0A1A94436}" destId="{D3FD2087-AC16-403F-94E8-FB578A6D385B}" srcOrd="15" destOrd="0" presId="urn:microsoft.com/office/officeart/2005/8/layout/bProcess2"/>
    <dgm:cxn modelId="{63DECDE9-51E4-4AD6-AE0C-8C139610CA7B}" type="presParOf" srcId="{BD7639BC-84D4-4BAF-99EC-D4C0A1A94436}" destId="{CD311157-6753-4457-A8AA-55F10757EAD5}" srcOrd="16" destOrd="0" presId="urn:microsoft.com/office/officeart/2005/8/layout/b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7A7C9-6843-4E0A-AA80-96A3AA9A5731}">
      <dsp:nvSpPr>
        <dsp:cNvPr id="0" name=""/>
        <dsp:cNvSpPr/>
      </dsp:nvSpPr>
      <dsp:spPr>
        <a:xfrm>
          <a:off x="413516" y="30160"/>
          <a:ext cx="2177409" cy="1319756"/>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t-EE" sz="1200" kern="1200">
              <a:solidFill>
                <a:srgbClr val="FFFFFF"/>
              </a:solidFill>
              <a:latin typeface="Arial"/>
              <a:ea typeface="+mn-ea"/>
              <a:cs typeface="Arial"/>
            </a:rPr>
            <a:t>1</a:t>
          </a:r>
          <a:r>
            <a:rPr lang="et-EE" sz="1200" b="0" kern="1200">
              <a:solidFill>
                <a:srgbClr val="FFFFFF"/>
              </a:solidFill>
              <a:latin typeface="Arial"/>
              <a:ea typeface="+mn-ea"/>
              <a:cs typeface="Arial"/>
            </a:rPr>
            <a:t>. </a:t>
          </a:r>
          <a:r>
            <a:rPr lang="et-EE" sz="1200" b="1" kern="1200">
              <a:solidFill>
                <a:schemeClr val="lt1"/>
              </a:solidFill>
            </a:rPr>
            <a:t>Probleem, vajadus kogukonnas, organisatsioonis, ettevõttes</a:t>
          </a:r>
          <a:endParaRPr lang="et-EE" sz="1200" b="0" kern="1200">
            <a:solidFill>
              <a:srgbClr val="FFFFFF"/>
            </a:solidFill>
            <a:latin typeface="Arial"/>
            <a:ea typeface="+mn-ea"/>
            <a:cs typeface="Arial"/>
          </a:endParaRPr>
        </a:p>
      </dsp:txBody>
      <dsp:txXfrm>
        <a:off x="732390" y="223434"/>
        <a:ext cx="1539661" cy="933208"/>
      </dsp:txXfrm>
    </dsp:sp>
    <dsp:sp modelId="{D963CEBB-5932-4C74-ACAA-1FD37325B691}">
      <dsp:nvSpPr>
        <dsp:cNvPr id="0" name=""/>
        <dsp:cNvSpPr/>
      </dsp:nvSpPr>
      <dsp:spPr>
        <a:xfrm rot="11503866">
          <a:off x="1119981" y="1340880"/>
          <a:ext cx="409967" cy="405531"/>
        </a:xfrm>
        <a:prstGeom prst="upArrow">
          <a:avLst/>
        </a:prstGeom>
        <a:solidFill>
          <a:srgbClr val="BBE0E3">
            <a:lumMod val="50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CD77EF28-D654-41F2-B196-1EF29E6F01AD}">
      <dsp:nvSpPr>
        <dsp:cNvPr id="0" name=""/>
        <dsp:cNvSpPr/>
      </dsp:nvSpPr>
      <dsp:spPr>
        <a:xfrm>
          <a:off x="195282" y="1728143"/>
          <a:ext cx="1969306" cy="1027830"/>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2.Partnerite leidmine</a:t>
          </a:r>
        </a:p>
      </dsp:txBody>
      <dsp:txXfrm>
        <a:off x="483680" y="1878665"/>
        <a:ext cx="1392510" cy="726786"/>
      </dsp:txXfrm>
    </dsp:sp>
    <dsp:sp modelId="{6842010A-D06F-4179-8D3E-A90F955B9BF0}">
      <dsp:nvSpPr>
        <dsp:cNvPr id="0" name=""/>
        <dsp:cNvSpPr/>
      </dsp:nvSpPr>
      <dsp:spPr>
        <a:xfrm rot="10973940">
          <a:off x="935048" y="2753720"/>
          <a:ext cx="409967" cy="552606"/>
        </a:xfrm>
        <a:prstGeom prst="upArrow">
          <a:avLst/>
        </a:prstGeom>
        <a:solidFill>
          <a:srgbClr val="BBE0E3">
            <a:lumMod val="75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F2C312EE-D20F-45ED-AAB3-5DCAB56E18E0}">
      <dsp:nvSpPr>
        <dsp:cNvPr id="0" name=""/>
        <dsp:cNvSpPr/>
      </dsp:nvSpPr>
      <dsp:spPr>
        <a:xfrm>
          <a:off x="47619" y="3292056"/>
          <a:ext cx="2079185" cy="1562008"/>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t-EE" sz="1200" kern="1200">
              <a:solidFill>
                <a:srgbClr val="FFFFFF"/>
              </a:solidFill>
              <a:latin typeface="Arial"/>
              <a:ea typeface="+mn-ea"/>
              <a:cs typeface="Arial"/>
            </a:rPr>
            <a:t>3.Ühisprojekti tegevuskava koostamine </a:t>
          </a:r>
        </a:p>
      </dsp:txBody>
      <dsp:txXfrm>
        <a:off x="352109" y="3520807"/>
        <a:ext cx="1470205" cy="1104506"/>
      </dsp:txXfrm>
    </dsp:sp>
    <dsp:sp modelId="{C25959B8-8E40-4779-AA53-A85D17652223}">
      <dsp:nvSpPr>
        <dsp:cNvPr id="0" name=""/>
        <dsp:cNvSpPr/>
      </dsp:nvSpPr>
      <dsp:spPr>
        <a:xfrm rot="6025692">
          <a:off x="2341840" y="3999201"/>
          <a:ext cx="468117" cy="695684"/>
        </a:xfrm>
        <a:prstGeom prst="upArrow">
          <a:avLst/>
        </a:prstGeom>
        <a:solidFill>
          <a:srgbClr val="BBE0E3">
            <a:lumMod val="75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7BBF9E58-2CCB-4538-B6D3-F2D4C50D77DB}">
      <dsp:nvSpPr>
        <dsp:cNvPr id="0" name=""/>
        <dsp:cNvSpPr/>
      </dsp:nvSpPr>
      <dsp:spPr>
        <a:xfrm>
          <a:off x="2992716" y="3983733"/>
          <a:ext cx="2196698" cy="1284333"/>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4. Projektitoetuse taotluse esitamine </a:t>
          </a:r>
          <a:r>
            <a:rPr lang="et-EE" sz="1400" kern="1200" err="1">
              <a:solidFill>
                <a:srgbClr val="FFFFFF"/>
              </a:solidFill>
              <a:latin typeface="Arial"/>
              <a:ea typeface="+mn-ea"/>
              <a:cs typeface="Arial"/>
            </a:rPr>
            <a:t>e-prias</a:t>
          </a:r>
          <a:r>
            <a:rPr lang="et-EE" sz="1400" kern="1200">
              <a:solidFill>
                <a:srgbClr val="FFFFFF"/>
              </a:solidFill>
              <a:latin typeface="Arial"/>
              <a:ea typeface="+mn-ea"/>
              <a:cs typeface="Arial"/>
            </a:rPr>
            <a:t> Jõgevamaa Koostöökojale</a:t>
          </a:r>
        </a:p>
      </dsp:txBody>
      <dsp:txXfrm>
        <a:off x="3314415" y="4171819"/>
        <a:ext cx="1553300" cy="908161"/>
      </dsp:txXfrm>
    </dsp:sp>
    <dsp:sp modelId="{89622A18-990B-4446-A423-B8B37744846F}">
      <dsp:nvSpPr>
        <dsp:cNvPr id="0" name=""/>
        <dsp:cNvSpPr/>
      </dsp:nvSpPr>
      <dsp:spPr>
        <a:xfrm rot="217015">
          <a:off x="3938375" y="3345823"/>
          <a:ext cx="526616" cy="638372"/>
        </a:xfrm>
        <a:prstGeom prst="upArrow">
          <a:avLst/>
        </a:prstGeom>
        <a:solidFill>
          <a:srgbClr val="BBE0E3">
            <a:lumMod val="75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444BFCC9-F44A-4DE2-9E45-F61DCCFF211A}">
      <dsp:nvSpPr>
        <dsp:cNvPr id="0" name=""/>
        <dsp:cNvSpPr/>
      </dsp:nvSpPr>
      <dsp:spPr>
        <a:xfrm>
          <a:off x="2659644" y="1659578"/>
          <a:ext cx="3130447" cy="1699131"/>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5. Jõgevamaa Koostöökoda hindab toetuse </a:t>
          </a:r>
          <a:r>
            <a:rPr lang="et-EE" sz="1400" b="1" kern="1200">
              <a:solidFill>
                <a:srgbClr val="FFFFFF"/>
              </a:solidFill>
              <a:latin typeface="Arial"/>
              <a:ea typeface="+mn-ea"/>
              <a:cs typeface="Arial"/>
            </a:rPr>
            <a:t>taotluse vastavust strateegiale</a:t>
          </a:r>
          <a:r>
            <a:rPr lang="et-EE" sz="1400" kern="1200">
              <a:solidFill>
                <a:srgbClr val="FFFFFF"/>
              </a:solidFill>
              <a:latin typeface="Arial"/>
              <a:ea typeface="+mn-ea"/>
              <a:cs typeface="Arial"/>
            </a:rPr>
            <a:t>, hindamiskomisjon moodustab paremusjärjestuse, esitamine PRIAle, </a:t>
          </a:r>
        </a:p>
      </dsp:txBody>
      <dsp:txXfrm>
        <a:off x="3118087" y="1908410"/>
        <a:ext cx="2213561" cy="1201467"/>
      </dsp:txXfrm>
    </dsp:sp>
    <dsp:sp modelId="{63E15130-E818-40AE-B698-C0301D80E793}">
      <dsp:nvSpPr>
        <dsp:cNvPr id="0" name=""/>
        <dsp:cNvSpPr/>
      </dsp:nvSpPr>
      <dsp:spPr>
        <a:xfrm rot="1542944">
          <a:off x="4598369" y="1074412"/>
          <a:ext cx="343016" cy="592585"/>
        </a:xfrm>
        <a:prstGeom prst="upArrow">
          <a:avLst/>
        </a:prstGeom>
        <a:solidFill>
          <a:srgbClr val="BBE0E3">
            <a:lumMod val="60000"/>
            <a:lumOff val="40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07D11AE3-9254-4F00-A75A-B9978099532C}">
      <dsp:nvSpPr>
        <dsp:cNvPr id="0" name=""/>
        <dsp:cNvSpPr/>
      </dsp:nvSpPr>
      <dsp:spPr>
        <a:xfrm>
          <a:off x="4058384" y="0"/>
          <a:ext cx="2237168" cy="1064425"/>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6. PRIA teostab tehnilise kontrolli, taotleja võib alustada tegevustega</a:t>
          </a:r>
        </a:p>
      </dsp:txBody>
      <dsp:txXfrm>
        <a:off x="4386010" y="155881"/>
        <a:ext cx="1581916" cy="752663"/>
      </dsp:txXfrm>
    </dsp:sp>
    <dsp:sp modelId="{176FEAD0-2E7C-41F2-93CC-9FA0053D2CF8}">
      <dsp:nvSpPr>
        <dsp:cNvPr id="0" name=""/>
        <dsp:cNvSpPr/>
      </dsp:nvSpPr>
      <dsp:spPr>
        <a:xfrm rot="6525838">
          <a:off x="6391922" y="742915"/>
          <a:ext cx="409967" cy="463287"/>
        </a:xfrm>
        <a:prstGeom prst="upArrow">
          <a:avLst/>
        </a:prstGeom>
        <a:solidFill>
          <a:srgbClr val="BBE0E3">
            <a:lumMod val="60000"/>
            <a:lumOff val="40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1E361B9A-CA2C-45A1-9A35-29EF31366DB6}">
      <dsp:nvSpPr>
        <dsp:cNvPr id="0" name=""/>
        <dsp:cNvSpPr/>
      </dsp:nvSpPr>
      <dsp:spPr>
        <a:xfrm>
          <a:off x="6743516" y="982771"/>
          <a:ext cx="2175471" cy="902341"/>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7. PRIA vastus (toetuse rahuldamine/rahuldamata jätmine)</a:t>
          </a:r>
        </a:p>
      </dsp:txBody>
      <dsp:txXfrm>
        <a:off x="7062106" y="1114916"/>
        <a:ext cx="1538291" cy="638051"/>
      </dsp:txXfrm>
    </dsp:sp>
    <dsp:sp modelId="{F7AE3783-AB64-4C20-8C24-20128DF9861C}">
      <dsp:nvSpPr>
        <dsp:cNvPr id="0" name=""/>
        <dsp:cNvSpPr/>
      </dsp:nvSpPr>
      <dsp:spPr>
        <a:xfrm rot="11101608">
          <a:off x="7566786" y="1892841"/>
          <a:ext cx="409967" cy="434659"/>
        </a:xfrm>
        <a:prstGeom prst="upArrow">
          <a:avLst/>
        </a:prstGeom>
        <a:solidFill>
          <a:srgbClr val="BBE0E3">
            <a:lumMod val="60000"/>
            <a:lumOff val="40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64E852E6-7AB6-457B-97D9-0E238E47192D}">
      <dsp:nvSpPr>
        <dsp:cNvPr id="0" name=""/>
        <dsp:cNvSpPr/>
      </dsp:nvSpPr>
      <dsp:spPr>
        <a:xfrm>
          <a:off x="6589392" y="2323667"/>
          <a:ext cx="2249770" cy="880246"/>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t-EE" sz="1400" kern="1200">
              <a:solidFill>
                <a:srgbClr val="FFFFFF"/>
              </a:solidFill>
              <a:latin typeface="Arial"/>
              <a:ea typeface="+mn-ea"/>
              <a:cs typeface="Arial"/>
            </a:rPr>
            <a:t>8. Toetuse rahuldamise korral projekti ellu viimine kahe aasta jooksul </a:t>
          </a:r>
        </a:p>
      </dsp:txBody>
      <dsp:txXfrm>
        <a:off x="6918863" y="2452576"/>
        <a:ext cx="1590828" cy="622428"/>
      </dsp:txXfrm>
    </dsp:sp>
    <dsp:sp modelId="{D3FD2087-AC16-403F-94E8-FB578A6D385B}">
      <dsp:nvSpPr>
        <dsp:cNvPr id="0" name=""/>
        <dsp:cNvSpPr/>
      </dsp:nvSpPr>
      <dsp:spPr>
        <a:xfrm rot="11364168">
          <a:off x="7432455" y="3221570"/>
          <a:ext cx="352851" cy="357358"/>
        </a:xfrm>
        <a:prstGeom prst="upArrow">
          <a:avLst/>
        </a:prstGeom>
        <a:solidFill>
          <a:srgbClr val="BBE0E3">
            <a:lumMod val="40000"/>
            <a:lumOff val="60000"/>
          </a:srgbClr>
        </a:solidFill>
        <a:ln>
          <a:solidFill>
            <a:srgbClr val="000000"/>
          </a:solidFill>
        </a:ln>
        <a:effectLst/>
      </dsp:spPr>
      <dsp:style>
        <a:lnRef idx="0">
          <a:scrgbClr r="0" g="0" b="0"/>
        </a:lnRef>
        <a:fillRef idx="1">
          <a:scrgbClr r="0" g="0" b="0"/>
        </a:fillRef>
        <a:effectRef idx="0">
          <a:scrgbClr r="0" g="0" b="0"/>
        </a:effectRef>
        <a:fontRef idx="minor">
          <a:schemeClr val="lt1"/>
        </a:fontRef>
      </dsp:style>
    </dsp:sp>
    <dsp:sp modelId="{CD311157-6753-4457-A8AA-55F10757EAD5}">
      <dsp:nvSpPr>
        <dsp:cNvPr id="0" name=""/>
        <dsp:cNvSpPr/>
      </dsp:nvSpPr>
      <dsp:spPr>
        <a:xfrm>
          <a:off x="6193739" y="3583887"/>
          <a:ext cx="2559312" cy="1269038"/>
        </a:xfrm>
        <a:prstGeom prst="ellipse">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t-EE" sz="1200" b="1" kern="1200">
              <a:solidFill>
                <a:srgbClr val="FFFFFF"/>
              </a:solidFill>
              <a:latin typeface="Arial"/>
              <a:ea typeface="+mn-ea"/>
              <a:cs typeface="Arial"/>
            </a:rPr>
            <a:t>9. Mõju piirkonnale/valdkonnale</a:t>
          </a:r>
        </a:p>
      </dsp:txBody>
      <dsp:txXfrm>
        <a:off x="6568542" y="3769733"/>
        <a:ext cx="1809706" cy="8973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1875D-ACC2-4EFF-8A94-483C0B2642A9}" type="datetimeFigureOut">
              <a:rPr lang="et-EE" smtClean="0"/>
              <a:t>27.08.2021</a:t>
            </a:fld>
            <a:endParaRPr lang="et-EE"/>
          </a:p>
        </p:txBody>
      </p:sp>
      <p:sp>
        <p:nvSpPr>
          <p:cNvPr id="4" name="Slaidi pildi kohatä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54571-4868-4D2C-AD05-AA117531D93E}" type="slidenum">
              <a:rPr lang="et-EE" smtClean="0"/>
              <a:t>‹#›</a:t>
            </a:fld>
            <a:endParaRPr lang="et-EE"/>
          </a:p>
        </p:txBody>
      </p:sp>
    </p:spTree>
    <p:extLst>
      <p:ext uri="{BB962C8B-B14F-4D97-AF65-F5344CB8AC3E}">
        <p14:creationId xmlns:p14="http://schemas.microsoft.com/office/powerpoint/2010/main" val="423726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NB! </a:t>
            </a:r>
            <a:r>
              <a:rPr lang="et-EE" err="1"/>
              <a:t>E-prias</a:t>
            </a:r>
            <a:r>
              <a:rPr lang="et-EE"/>
              <a:t> uue kliendi registreerimine uues versioonis, avalduse esitamine vanas versioonis !!</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B102-09C6-4008-B7DC-454D47C09111}" type="slidenum">
              <a:rPr kumimoji="0" lang="et-E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t-E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5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Pingeread piirkondade ja meetmete põhiselt, Osaliste rahastamiste</a:t>
            </a:r>
            <a:r>
              <a:rPr lang="et-EE" baseline="0"/>
              <a:t> ettepanekud joonepealsetele</a:t>
            </a:r>
            <a:endParaRPr lang="et-EE"/>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B102-09C6-4008-B7DC-454D47C09111}" type="slidenum">
              <a:rPr kumimoji="0" lang="et-E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42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t-EE"/>
              <a:t>Klõpsake juhteksemplari pealkirja laadi redigeerimiseks</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a:p>
        </p:txBody>
      </p:sp>
      <p:sp>
        <p:nvSpPr>
          <p:cNvPr id="4" name="Date Placeholder 3"/>
          <p:cNvSpPr>
            <a:spLocks noGrp="1"/>
          </p:cNvSpPr>
          <p:nvPr>
            <p:ph type="dt" sz="half" idx="10"/>
          </p:nvPr>
        </p:nvSpPr>
        <p:spPr/>
        <p:txBody>
          <a:bodyPr/>
          <a:lstStyle/>
          <a:p>
            <a:fld id="{4438F518-CE26-4916-ABD8-6E34A3624A5F}" type="datetimeFigureOut">
              <a:rPr lang="et-EE" smtClean="0"/>
              <a:t>27.08.2021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422441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Vertical Text Placeholder 2"/>
          <p:cNvSpPr>
            <a:spLocks noGrp="1"/>
          </p:cNvSpPr>
          <p:nvPr>
            <p:ph type="body" orient="vert" idx="1"/>
          </p:nvPr>
        </p:nvSpPr>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4438F518-CE26-4916-ABD8-6E34A3624A5F}" type="datetimeFigureOut">
              <a:rPr lang="et-EE" smtClean="0"/>
              <a:t>27.08.2021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4649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t-EE"/>
              <a:t>Klõpsake juhteksemplari pealkirja laadi redigeerimiseks</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4438F518-CE26-4916-ABD8-6E34A3624A5F}" type="datetimeFigureOut">
              <a:rPr lang="et-EE" smtClean="0"/>
              <a:t>27.08.2021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3171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a:t>Muutke tiitli laadi</a:t>
            </a:r>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p>
        </p:txBody>
      </p:sp>
      <p:sp>
        <p:nvSpPr>
          <p:cNvPr id="4" name="Kuupäeva kohatäide 3"/>
          <p:cNvSpPr>
            <a:spLocks noGrp="1"/>
          </p:cNvSpPr>
          <p:nvPr>
            <p:ph type="dt" sz="half" idx="10"/>
          </p:nvPr>
        </p:nvSpPr>
        <p:spPr/>
        <p:txBody>
          <a:bodyPr/>
          <a:lstStyle/>
          <a:p>
            <a:fld id="{9C104CC0-DC27-4CD9-9B35-D9544C1083DE}" type="datetimeFigureOut">
              <a:rPr lang="et-EE" smtClean="0"/>
              <a:t>27.08.2021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51507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9C104CC0-DC27-4CD9-9B35-D9544C1083DE}" type="datetimeFigureOut">
              <a:rPr lang="et-EE" smtClean="0"/>
              <a:t>27.08.2021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87134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a:t>Muutke tiitli laadi</a:t>
            </a:r>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9C104CC0-DC27-4CD9-9B35-D9544C1083DE}" type="datetimeFigureOut">
              <a:rPr lang="et-EE" smtClean="0"/>
              <a:t>27.08.2021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303163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9C104CC0-DC27-4CD9-9B35-D9544C1083DE}" type="datetimeFigureOut">
              <a:rPr lang="et-EE" smtClean="0"/>
              <a:t>27.08.2021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47729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a:t>Muutke tiitli laadi</a:t>
            </a:r>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9C104CC0-DC27-4CD9-9B35-D9544C1083DE}" type="datetimeFigureOut">
              <a:rPr lang="et-EE" smtClean="0"/>
              <a:t>27.08.2021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276259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p>
        </p:txBody>
      </p:sp>
      <p:sp>
        <p:nvSpPr>
          <p:cNvPr id="3" name="Kuupäeva kohatäide 2"/>
          <p:cNvSpPr>
            <a:spLocks noGrp="1"/>
          </p:cNvSpPr>
          <p:nvPr>
            <p:ph type="dt" sz="half" idx="10"/>
          </p:nvPr>
        </p:nvSpPr>
        <p:spPr/>
        <p:txBody>
          <a:bodyPr/>
          <a:lstStyle/>
          <a:p>
            <a:fld id="{9C104CC0-DC27-4CD9-9B35-D9544C1083DE}" type="datetimeFigureOut">
              <a:rPr lang="et-EE" smtClean="0"/>
              <a:t>27.08.2021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5480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9C104CC0-DC27-4CD9-9B35-D9544C1083DE}" type="datetimeFigureOut">
              <a:rPr lang="et-EE" smtClean="0"/>
              <a:t>27.08.2021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71099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a:t>Muutke tiitli laadi</a:t>
            </a:r>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Kuupäeva kohatäide 4"/>
          <p:cNvSpPr>
            <a:spLocks noGrp="1"/>
          </p:cNvSpPr>
          <p:nvPr>
            <p:ph type="dt" sz="half" idx="10"/>
          </p:nvPr>
        </p:nvSpPr>
        <p:spPr/>
        <p:txBody>
          <a:bodyPr/>
          <a:lstStyle/>
          <a:p>
            <a:fld id="{9C104CC0-DC27-4CD9-9B35-D9544C1083DE}" type="datetimeFigureOut">
              <a:rPr lang="et-EE" smtClean="0"/>
              <a:t>27.08.2021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379186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Content Placeholder 2"/>
          <p:cNvSpPr>
            <a:spLocks noGrp="1"/>
          </p:cNvSpPr>
          <p:nvPr>
            <p:ph idx="1"/>
          </p:nvPr>
        </p:nvSpPr>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4438F518-CE26-4916-ABD8-6E34A3624A5F}" type="datetimeFigureOut">
              <a:rPr lang="et-EE" smtClean="0"/>
              <a:t>27.08.2021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352801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a:t>Muutke tiitli laadi</a:t>
            </a:r>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Kuupäeva kohatäide 4"/>
          <p:cNvSpPr>
            <a:spLocks noGrp="1"/>
          </p:cNvSpPr>
          <p:nvPr>
            <p:ph type="dt" sz="half" idx="10"/>
          </p:nvPr>
        </p:nvSpPr>
        <p:spPr/>
        <p:txBody>
          <a:bodyPr/>
          <a:lstStyle/>
          <a:p>
            <a:fld id="{9C104CC0-DC27-4CD9-9B35-D9544C1083DE}" type="datetimeFigureOut">
              <a:rPr lang="et-EE" smtClean="0"/>
              <a:t>27.08.2021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395627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9C104CC0-DC27-4CD9-9B35-D9544C1083DE}" type="datetimeFigureOut">
              <a:rPr lang="et-EE" smtClean="0"/>
              <a:t>27.08.2021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1277052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a:t>Muutke tiitli laadi</a:t>
            </a:r>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9C104CC0-DC27-4CD9-9B35-D9544C1083DE}" type="datetimeFigureOut">
              <a:rPr lang="et-EE" smtClean="0"/>
              <a:t>27.08.2021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B1C6EFD-98CA-4F93-90D8-62B0E429985D}" type="slidenum">
              <a:rPr lang="et-EE" smtClean="0"/>
              <a:t>‹#›</a:t>
            </a:fld>
            <a:endParaRPr lang="et-EE"/>
          </a:p>
        </p:txBody>
      </p:sp>
    </p:spTree>
    <p:extLst>
      <p:ext uri="{BB962C8B-B14F-4D97-AF65-F5344CB8AC3E}">
        <p14:creationId xmlns:p14="http://schemas.microsoft.com/office/powerpoint/2010/main" val="358908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t-EE"/>
              <a:t>Klõpsake juhteksemplari pealkirja laadi redigeerimiseks</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4438F518-CE26-4916-ABD8-6E34A3624A5F}" type="datetimeFigureOut">
              <a:rPr lang="et-EE" smtClean="0"/>
              <a:t>27.08.2021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206548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Date Placeholder 4"/>
          <p:cNvSpPr>
            <a:spLocks noGrp="1"/>
          </p:cNvSpPr>
          <p:nvPr>
            <p:ph type="dt" sz="half" idx="10"/>
          </p:nvPr>
        </p:nvSpPr>
        <p:spPr/>
        <p:txBody>
          <a:bodyPr/>
          <a:lstStyle/>
          <a:p>
            <a:fld id="{4438F518-CE26-4916-ABD8-6E34A3624A5F}" type="datetimeFigureOut">
              <a:rPr lang="et-EE" smtClean="0"/>
              <a:t>27.08.2021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151126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t-EE"/>
              <a:t>Klõpsake juhteksemplari pealkirja laadi redigeerimiseks</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4" name="Content Placeholder 3"/>
          <p:cNvSpPr>
            <a:spLocks noGrp="1"/>
          </p:cNvSpPr>
          <p:nvPr>
            <p:ph sz="half" idx="2"/>
          </p:nvPr>
        </p:nvSpPr>
        <p:spPr>
          <a:xfrm>
            <a:off x="629842" y="2505075"/>
            <a:ext cx="3868340"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6" name="Content Placeholder 5"/>
          <p:cNvSpPr>
            <a:spLocks noGrp="1"/>
          </p:cNvSpPr>
          <p:nvPr>
            <p:ph sz="quarter" idx="4"/>
          </p:nvPr>
        </p:nvSpPr>
        <p:spPr>
          <a:xfrm>
            <a:off x="4629150" y="2505075"/>
            <a:ext cx="3887391"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Date Placeholder 6"/>
          <p:cNvSpPr>
            <a:spLocks noGrp="1"/>
          </p:cNvSpPr>
          <p:nvPr>
            <p:ph type="dt" sz="half" idx="10"/>
          </p:nvPr>
        </p:nvSpPr>
        <p:spPr/>
        <p:txBody>
          <a:bodyPr/>
          <a:lstStyle/>
          <a:p>
            <a:fld id="{4438F518-CE26-4916-ABD8-6E34A3624A5F}" type="datetimeFigureOut">
              <a:rPr lang="et-EE" smtClean="0"/>
              <a:t>27.08.2021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386056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Date Placeholder 2"/>
          <p:cNvSpPr>
            <a:spLocks noGrp="1"/>
          </p:cNvSpPr>
          <p:nvPr>
            <p:ph type="dt" sz="half" idx="10"/>
          </p:nvPr>
        </p:nvSpPr>
        <p:spPr/>
        <p:txBody>
          <a:bodyPr/>
          <a:lstStyle/>
          <a:p>
            <a:fld id="{4438F518-CE26-4916-ABD8-6E34A3624A5F}" type="datetimeFigureOut">
              <a:rPr lang="et-EE" smtClean="0"/>
              <a:t>27.08.2021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63355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8F518-CE26-4916-ABD8-6E34A3624A5F}" type="datetimeFigureOut">
              <a:rPr lang="et-EE" smtClean="0"/>
              <a:t>27.08.2021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151560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t-EE"/>
              <a:t>Klõpsake juhteksemplari pealkirja laadi redigeerimiseks</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p:txBody>
          <a:bodyPr/>
          <a:lstStyle/>
          <a:p>
            <a:fld id="{4438F518-CE26-4916-ABD8-6E34A3624A5F}" type="datetimeFigureOut">
              <a:rPr lang="et-EE" smtClean="0"/>
              <a:t>27.08.2021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355231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t-EE"/>
              <a:t>Klõpsake juhteksemplari pealkirja laadi redigeerimiseks</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p:txBody>
          <a:bodyPr/>
          <a:lstStyle/>
          <a:p>
            <a:fld id="{4438F518-CE26-4916-ABD8-6E34A3624A5F}" type="datetimeFigureOut">
              <a:rPr lang="et-EE" smtClean="0"/>
              <a:t>27.08.2021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D94047A-B921-4198-BD98-B6E5F242259B}" type="slidenum">
              <a:rPr lang="et-EE" smtClean="0"/>
              <a:t>‹#›</a:t>
            </a:fld>
            <a:endParaRPr lang="et-EE"/>
          </a:p>
        </p:txBody>
      </p:sp>
    </p:spTree>
    <p:extLst>
      <p:ext uri="{BB962C8B-B14F-4D97-AF65-F5344CB8AC3E}">
        <p14:creationId xmlns:p14="http://schemas.microsoft.com/office/powerpoint/2010/main" val="335335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8F518-CE26-4916-ABD8-6E34A3624A5F}" type="datetimeFigureOut">
              <a:rPr lang="et-EE" smtClean="0"/>
              <a:t>27.08.2021</a:t>
            </a:fld>
            <a:endParaRPr lang="et-E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4047A-B921-4198-BD98-B6E5F242259B}" type="slidenum">
              <a:rPr lang="et-EE" smtClean="0"/>
              <a:t>‹#›</a:t>
            </a:fld>
            <a:endParaRPr lang="et-EE"/>
          </a:p>
        </p:txBody>
      </p:sp>
    </p:spTree>
    <p:extLst>
      <p:ext uri="{BB962C8B-B14F-4D97-AF65-F5344CB8AC3E}">
        <p14:creationId xmlns:p14="http://schemas.microsoft.com/office/powerpoint/2010/main" val="4181772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a:t>Muutke tiitli laadi</a:t>
            </a:r>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CC0-DC27-4CD9-9B35-D9544C1083DE}" type="datetimeFigureOut">
              <a:rPr lang="et-EE" smtClean="0"/>
              <a:t>27.08.2021</a:t>
            </a:fld>
            <a:endParaRPr lang="et-EE"/>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C6EFD-98CA-4F93-90D8-62B0E429985D}" type="slidenum">
              <a:rPr lang="et-EE" smtClean="0"/>
              <a:t>‹#›</a:t>
            </a:fld>
            <a:endParaRPr lang="et-EE"/>
          </a:p>
        </p:txBody>
      </p:sp>
    </p:spTree>
    <p:extLst>
      <p:ext uri="{BB962C8B-B14F-4D97-AF65-F5344CB8AC3E}">
        <p14:creationId xmlns:p14="http://schemas.microsoft.com/office/powerpoint/2010/main" val="337883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rakenduskavad%202017/2.2.2%20Kogukondade%20investeeringud%20Vooremaa%20piirkonnas.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taotleja_tutvustus_cv.doc" TargetMode="External"/><Relationship Id="rId2" Type="http://schemas.openxmlformats.org/officeDocument/2006/relationships/hyperlink" Target="ariplaan2017.x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ogevamaa.com/" TargetMode="External"/><Relationship Id="rId2" Type="http://schemas.openxmlformats.org/officeDocument/2006/relationships/hyperlink" Target="mailto:info@jogevama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rakenduskavad%202017/1.2.2%20Ettev&#245;tluse%20investeeringud%20Vooremaa%20piirkonnas.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5E2B2B5-72B0-4BA8-A653-CCCB4A55D044}"/>
              </a:ext>
            </a:extLst>
          </p:cNvPr>
          <p:cNvSpPr>
            <a:spLocks noGrp="1"/>
          </p:cNvSpPr>
          <p:nvPr>
            <p:ph type="ctrTitle"/>
          </p:nvPr>
        </p:nvSpPr>
        <p:spPr/>
        <p:txBody>
          <a:bodyPr>
            <a:noAutofit/>
          </a:bodyPr>
          <a:lstStyle/>
          <a:p>
            <a:r>
              <a:rPr lang="et-EE" altLang="et-EE" sz="4800" i="1">
                <a:solidFill>
                  <a:srgbClr val="002060"/>
                </a:solidFill>
              </a:rPr>
              <a:t>Leader taotlusvoor </a:t>
            </a:r>
            <a:br>
              <a:rPr lang="et-EE" altLang="et-EE" sz="4800" i="1">
                <a:solidFill>
                  <a:srgbClr val="002060"/>
                </a:solidFill>
              </a:rPr>
            </a:br>
            <a:r>
              <a:rPr lang="et-EE" altLang="et-EE" sz="4800" i="1">
                <a:solidFill>
                  <a:srgbClr val="002060"/>
                </a:solidFill>
              </a:rPr>
              <a:t>September 2021</a:t>
            </a:r>
            <a:br>
              <a:rPr lang="et-EE" altLang="et-EE" sz="4800" i="1">
                <a:solidFill>
                  <a:srgbClr val="002060"/>
                </a:solidFill>
              </a:rPr>
            </a:br>
            <a:br>
              <a:rPr lang="et-EE" altLang="et-EE" sz="1400"/>
            </a:br>
            <a:r>
              <a:rPr lang="et-EE" altLang="et-EE" sz="1400"/>
              <a:t>Kaire Kaasik, Jako Jaagu</a:t>
            </a:r>
            <a:br>
              <a:rPr lang="et-EE" altLang="et-EE" sz="1400"/>
            </a:br>
            <a:endParaRPr lang="et-EE" sz="4800"/>
          </a:p>
        </p:txBody>
      </p:sp>
      <p:sp>
        <p:nvSpPr>
          <p:cNvPr id="3" name="Alapealkiri 2">
            <a:extLst>
              <a:ext uri="{FF2B5EF4-FFF2-40B4-BE49-F238E27FC236}">
                <a16:creationId xmlns:a16="http://schemas.microsoft.com/office/drawing/2014/main" id="{A74FBF19-F925-45A5-9ADC-92941801FB08}"/>
              </a:ext>
            </a:extLst>
          </p:cNvPr>
          <p:cNvSpPr>
            <a:spLocks noGrp="1"/>
          </p:cNvSpPr>
          <p:nvPr>
            <p:ph type="subTitle" idx="1"/>
          </p:nvPr>
        </p:nvSpPr>
        <p:spPr/>
        <p:txBody>
          <a:bodyPr>
            <a:normAutofit/>
          </a:bodyPr>
          <a:lstStyle/>
          <a:p>
            <a:endParaRPr lang="et-EE" altLang="et-EE">
              <a:solidFill>
                <a:srgbClr val="000000"/>
              </a:solidFill>
              <a:latin typeface="Arial" charset="0"/>
              <a:cs typeface="Arial" charset="0"/>
            </a:endParaRPr>
          </a:p>
          <a:p>
            <a:br>
              <a:rPr lang="et-EE" altLang="et-EE">
                <a:solidFill>
                  <a:srgbClr val="000000"/>
                </a:solidFill>
                <a:latin typeface="Arial" charset="0"/>
                <a:cs typeface="Arial" charset="0"/>
              </a:rPr>
            </a:br>
            <a:endParaRPr lang="et-EE"/>
          </a:p>
        </p:txBody>
      </p:sp>
    </p:spTree>
    <p:extLst>
      <p:ext uri="{BB962C8B-B14F-4D97-AF65-F5344CB8AC3E}">
        <p14:creationId xmlns:p14="http://schemas.microsoft.com/office/powerpoint/2010/main" val="99852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p:txBody>
          <a:bodyPr/>
          <a:lstStyle/>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Kohaliku tegevusgrupi nõuded projektitoetuse taotlejale ja toetuse saajale (sh. dokumendid, mida peab projektitoetuse taotleja esitama taotluse esitamisel)</a:t>
            </a:r>
          </a:p>
          <a:p>
            <a:pPr marL="0" lvl="0" indent="0" eaLnBrk="0" fontAlgn="base" hangingPunct="0">
              <a:lnSpc>
                <a:spcPct val="100000"/>
              </a:lnSpc>
              <a:spcBef>
                <a:spcPct val="20000"/>
              </a:spcBef>
              <a:spcAft>
                <a:spcPct val="0"/>
              </a:spcAft>
              <a:buNone/>
              <a:defRPr/>
            </a:pPr>
            <a:endParaRPr lang="et-EE" sz="1600" kern="0">
              <a:solidFill>
                <a:srgbClr val="000000"/>
              </a:solidFill>
              <a:latin typeface="Arial"/>
              <a:cs typeface="Arial"/>
            </a:endParaRP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või tegevuse puhul üle 5000 euro km-ta kolm võrreldavat pakkumust ja hinnavõrdlustabel,</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puhul alla 5000 euro km-ta üks hinnapakkumus kohta</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või tegevuse puhul maksumusega alla 1000 euro km-ta detailne eelarve,</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puhul üle 10 000 euro äriplaan Jõgevamaa Koostöökoja blanketil,</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     Organisatsiooni tutvustus ja projektijuhi CV,</a:t>
            </a:r>
          </a:p>
          <a:p>
            <a:endParaRPr lang="et-EE"/>
          </a:p>
        </p:txBody>
      </p:sp>
    </p:spTree>
    <p:extLst>
      <p:ext uri="{BB962C8B-B14F-4D97-AF65-F5344CB8AC3E}">
        <p14:creationId xmlns:p14="http://schemas.microsoft.com/office/powerpoint/2010/main" val="327330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a:xfrm>
            <a:off x="628650" y="1541721"/>
            <a:ext cx="7886700" cy="4635242"/>
          </a:xfrm>
        </p:spPr>
        <p:txBody>
          <a:bodyPr/>
          <a:lstStyle/>
          <a:p>
            <a:pPr marL="0" lvl="0" indent="0" eaLnBrk="0" fontAlgn="base" hangingPunct="0">
              <a:lnSpc>
                <a:spcPct val="100000"/>
              </a:lnSpc>
              <a:spcBef>
                <a:spcPct val="20000"/>
              </a:spcBef>
              <a:spcAft>
                <a:spcPct val="0"/>
              </a:spcAft>
              <a:buNone/>
            </a:pPr>
            <a:r>
              <a:rPr lang="fi-FI" altLang="et-EE" sz="1600" b="1" kern="0" err="1">
                <a:solidFill>
                  <a:srgbClr val="000000"/>
                </a:solidFill>
                <a:latin typeface="Arial"/>
                <a:cs typeface="Arial"/>
              </a:rPr>
              <a:t>Kasutatud</a:t>
            </a:r>
            <a:r>
              <a:rPr lang="fi-FI" altLang="et-EE" sz="1600" b="1" kern="0">
                <a:solidFill>
                  <a:srgbClr val="000000"/>
                </a:solidFill>
                <a:latin typeface="Arial"/>
                <a:cs typeface="Arial"/>
              </a:rPr>
              <a:t> </a:t>
            </a:r>
            <a:r>
              <a:rPr lang="fi-FI" altLang="et-EE" sz="1600" kern="0" err="1">
                <a:solidFill>
                  <a:srgbClr val="000000"/>
                </a:solidFill>
                <a:latin typeface="Arial"/>
                <a:cs typeface="Arial"/>
              </a:rPr>
              <a:t>masina</a:t>
            </a:r>
            <a:r>
              <a:rPr lang="fi-FI" altLang="et-EE" sz="1600" kern="0">
                <a:solidFill>
                  <a:srgbClr val="000000"/>
                </a:solidFill>
                <a:latin typeface="Arial"/>
                <a:cs typeface="Arial"/>
              </a:rPr>
              <a:t> </a:t>
            </a:r>
            <a:r>
              <a:rPr lang="fi-FI" altLang="et-EE" sz="1600" kern="0" err="1">
                <a:solidFill>
                  <a:srgbClr val="000000"/>
                </a:solidFill>
                <a:latin typeface="Arial"/>
                <a:cs typeface="Arial"/>
              </a:rPr>
              <a:t>või</a:t>
            </a:r>
            <a:r>
              <a:rPr lang="fi-FI" altLang="et-EE" sz="1600" kern="0">
                <a:solidFill>
                  <a:srgbClr val="000000"/>
                </a:solidFill>
                <a:latin typeface="Arial"/>
                <a:cs typeface="Arial"/>
              </a:rPr>
              <a:t> </a:t>
            </a:r>
            <a:r>
              <a:rPr lang="fi-FI" altLang="et-EE" sz="1600" kern="0" err="1">
                <a:solidFill>
                  <a:srgbClr val="000000"/>
                </a:solidFill>
                <a:latin typeface="Arial"/>
                <a:cs typeface="Arial"/>
              </a:rPr>
              <a:t>seadme</a:t>
            </a:r>
            <a:r>
              <a:rPr lang="fi-FI" altLang="et-EE" sz="1600" kern="0">
                <a:solidFill>
                  <a:srgbClr val="000000"/>
                </a:solidFill>
                <a:latin typeface="Arial"/>
                <a:cs typeface="Arial"/>
              </a:rPr>
              <a:t> </a:t>
            </a:r>
            <a:r>
              <a:rPr lang="fi-FI" altLang="et-EE" sz="1600" kern="0" err="1">
                <a:solidFill>
                  <a:srgbClr val="000000"/>
                </a:solidFill>
                <a:latin typeface="Arial"/>
                <a:cs typeface="Arial"/>
              </a:rPr>
              <a:t>ostmise</a:t>
            </a:r>
            <a:r>
              <a:rPr lang="fi-FI" altLang="et-EE" sz="1600" kern="0">
                <a:solidFill>
                  <a:srgbClr val="000000"/>
                </a:solidFill>
                <a:latin typeface="Arial"/>
                <a:cs typeface="Arial"/>
              </a:rPr>
              <a:t> ja </a:t>
            </a:r>
            <a:r>
              <a:rPr lang="fi-FI" altLang="et-EE" sz="1600" kern="0" err="1">
                <a:solidFill>
                  <a:srgbClr val="000000"/>
                </a:solidFill>
                <a:latin typeface="Arial"/>
                <a:cs typeface="Arial"/>
              </a:rPr>
              <a:t>liisimise</a:t>
            </a:r>
            <a:r>
              <a:rPr lang="fi-FI" altLang="et-EE" sz="1600" kern="0">
                <a:solidFill>
                  <a:srgbClr val="000000"/>
                </a:solidFill>
                <a:latin typeface="Arial"/>
                <a:cs typeface="Arial"/>
              </a:rPr>
              <a:t> </a:t>
            </a:r>
            <a:r>
              <a:rPr lang="fi-FI" altLang="et-EE" sz="1600" kern="0" err="1">
                <a:solidFill>
                  <a:srgbClr val="000000"/>
                </a:solidFill>
                <a:latin typeface="Arial"/>
                <a:cs typeface="Arial"/>
              </a:rPr>
              <a:t>kulud</a:t>
            </a:r>
            <a:r>
              <a:rPr lang="fi-FI" altLang="et-EE" sz="1600" kern="0">
                <a:solidFill>
                  <a:srgbClr val="000000"/>
                </a:solidFill>
                <a:latin typeface="Arial"/>
                <a:cs typeface="Arial"/>
              </a:rPr>
              <a:t> on </a:t>
            </a:r>
            <a:r>
              <a:rPr lang="fi-FI" altLang="et-EE" sz="1600" kern="0" err="1">
                <a:solidFill>
                  <a:srgbClr val="000000"/>
                </a:solidFill>
                <a:latin typeface="Arial"/>
                <a:cs typeface="Arial"/>
              </a:rPr>
              <a:t>abikõlblikud</a:t>
            </a:r>
            <a:r>
              <a:rPr lang="fi-FI" altLang="et-EE" sz="1600" kern="0">
                <a:solidFill>
                  <a:srgbClr val="000000"/>
                </a:solidFill>
                <a:latin typeface="Arial"/>
                <a:cs typeface="Arial"/>
              </a:rPr>
              <a:t>, </a:t>
            </a:r>
            <a:r>
              <a:rPr lang="fi-FI" altLang="et-EE" sz="1600" kern="0" err="1">
                <a:solidFill>
                  <a:srgbClr val="000000"/>
                </a:solidFill>
                <a:latin typeface="Arial"/>
                <a:cs typeface="Arial"/>
              </a:rPr>
              <a:t>kui</a:t>
            </a:r>
            <a:endParaRPr lang="fi-FI" alt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projektitoetust taotlev ettevõtja, mittetulundusühing või sihtasutus tõendab, et:</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a:t>
            </a:r>
          </a:p>
          <a:p>
            <a:pPr marL="0" lvl="0" indent="0" eaLnBrk="0" fontAlgn="base" hangingPunct="0">
              <a:lnSpc>
                <a:spcPct val="100000"/>
              </a:lnSpc>
              <a:spcBef>
                <a:spcPct val="20000"/>
              </a:spcBef>
              <a:spcAft>
                <a:spcPct val="0"/>
              </a:spcAft>
              <a:buNone/>
            </a:pPr>
            <a:r>
              <a:rPr lang="fi-FI" altLang="et-EE" sz="1600" kern="0">
                <a:solidFill>
                  <a:srgbClr val="000000"/>
                </a:solidFill>
                <a:latin typeface="Arial"/>
                <a:cs typeface="Arial"/>
              </a:rPr>
              <a:t>1) </a:t>
            </a:r>
            <a:r>
              <a:rPr lang="fi-FI" altLang="et-EE" sz="1600" kern="0" err="1">
                <a:solidFill>
                  <a:srgbClr val="000000"/>
                </a:solidFill>
                <a:latin typeface="Arial"/>
                <a:cs typeface="Arial"/>
              </a:rPr>
              <a:t>masina</a:t>
            </a:r>
            <a:r>
              <a:rPr lang="fi-FI" altLang="et-EE" sz="1600" kern="0">
                <a:solidFill>
                  <a:srgbClr val="000000"/>
                </a:solidFill>
                <a:latin typeface="Arial"/>
                <a:cs typeface="Arial"/>
              </a:rPr>
              <a:t> </a:t>
            </a:r>
            <a:r>
              <a:rPr lang="fi-FI" altLang="et-EE" sz="1600" kern="0" err="1">
                <a:solidFill>
                  <a:srgbClr val="000000"/>
                </a:solidFill>
                <a:latin typeface="Arial"/>
                <a:cs typeface="Arial"/>
              </a:rPr>
              <a:t>või</a:t>
            </a:r>
            <a:r>
              <a:rPr lang="fi-FI" altLang="et-EE" sz="1600" kern="0">
                <a:solidFill>
                  <a:srgbClr val="000000"/>
                </a:solidFill>
                <a:latin typeface="Arial"/>
                <a:cs typeface="Arial"/>
              </a:rPr>
              <a:t> </a:t>
            </a:r>
            <a:r>
              <a:rPr lang="fi-FI" altLang="et-EE" sz="1600" kern="0" err="1">
                <a:solidFill>
                  <a:srgbClr val="000000"/>
                </a:solidFill>
                <a:latin typeface="Arial"/>
                <a:cs typeface="Arial"/>
              </a:rPr>
              <a:t>seadme</a:t>
            </a:r>
            <a:r>
              <a:rPr lang="fi-FI" altLang="et-EE" sz="1600" kern="0">
                <a:solidFill>
                  <a:srgbClr val="000000"/>
                </a:solidFill>
                <a:latin typeface="Arial"/>
                <a:cs typeface="Arial"/>
              </a:rPr>
              <a:t> </a:t>
            </a:r>
            <a:r>
              <a:rPr lang="fi-FI" altLang="et-EE" sz="1600" kern="0" err="1">
                <a:solidFill>
                  <a:srgbClr val="000000"/>
                </a:solidFill>
                <a:latin typeface="Arial"/>
                <a:cs typeface="Arial"/>
              </a:rPr>
              <a:t>ostmiseks</a:t>
            </a:r>
            <a:r>
              <a:rPr lang="fi-FI" altLang="et-EE" sz="1600" kern="0">
                <a:solidFill>
                  <a:srgbClr val="000000"/>
                </a:solidFill>
                <a:latin typeface="Arial"/>
                <a:cs typeface="Arial"/>
              </a:rPr>
              <a:t> </a:t>
            </a:r>
            <a:r>
              <a:rPr lang="fi-FI" altLang="et-EE" sz="1600" kern="0" err="1">
                <a:solidFill>
                  <a:srgbClr val="000000"/>
                </a:solidFill>
                <a:latin typeface="Arial"/>
                <a:cs typeface="Arial"/>
              </a:rPr>
              <a:t>või</a:t>
            </a:r>
            <a:r>
              <a:rPr lang="fi-FI" altLang="et-EE" sz="1600" kern="0">
                <a:solidFill>
                  <a:srgbClr val="000000"/>
                </a:solidFill>
                <a:latin typeface="Arial"/>
                <a:cs typeface="Arial"/>
              </a:rPr>
              <a:t> </a:t>
            </a:r>
            <a:r>
              <a:rPr lang="fi-FI" altLang="et-EE" sz="1600" kern="0" err="1">
                <a:solidFill>
                  <a:srgbClr val="000000"/>
                </a:solidFill>
                <a:latin typeface="Arial"/>
                <a:cs typeface="Arial"/>
              </a:rPr>
              <a:t>liisimiseks</a:t>
            </a:r>
            <a:r>
              <a:rPr lang="fi-FI" altLang="et-EE" sz="1600" kern="0">
                <a:solidFill>
                  <a:srgbClr val="000000"/>
                </a:solidFill>
                <a:latin typeface="Arial"/>
                <a:cs typeface="Arial"/>
              </a:rPr>
              <a:t> </a:t>
            </a:r>
            <a:r>
              <a:rPr lang="fi-FI" altLang="et-EE" sz="1600" b="1" kern="0">
                <a:solidFill>
                  <a:srgbClr val="000000"/>
                </a:solidFill>
                <a:latin typeface="Arial"/>
                <a:cs typeface="Arial"/>
              </a:rPr>
              <a:t>ei ole </a:t>
            </a:r>
            <a:r>
              <a:rPr lang="fi-FI" altLang="et-EE" sz="1600" b="1" kern="0" err="1">
                <a:solidFill>
                  <a:srgbClr val="000000"/>
                </a:solidFill>
                <a:latin typeface="Arial"/>
                <a:cs typeface="Arial"/>
              </a:rPr>
              <a:t>hinnapakkuja</a:t>
            </a:r>
            <a:r>
              <a:rPr lang="fi-FI" altLang="et-EE" sz="1600" b="1" kern="0">
                <a:solidFill>
                  <a:srgbClr val="000000"/>
                </a:solidFill>
                <a:latin typeface="Arial"/>
                <a:cs typeface="Arial"/>
              </a:rPr>
              <a:t> </a:t>
            </a:r>
            <a:r>
              <a:rPr lang="fi-FI" altLang="et-EE" sz="1600" b="1" kern="0" err="1">
                <a:solidFill>
                  <a:srgbClr val="000000"/>
                </a:solidFill>
                <a:latin typeface="Arial"/>
                <a:cs typeface="Arial"/>
              </a:rPr>
              <a:t>varem</a:t>
            </a:r>
            <a:r>
              <a:rPr lang="fi-FI" altLang="et-EE" sz="1600" b="1" kern="0">
                <a:solidFill>
                  <a:srgbClr val="000000"/>
                </a:solidFill>
                <a:latin typeface="Arial"/>
                <a:cs typeface="Arial"/>
              </a:rPr>
              <a:t> </a:t>
            </a:r>
            <a:r>
              <a:rPr lang="et-EE" altLang="et-EE" sz="1600" b="1" kern="0">
                <a:solidFill>
                  <a:srgbClr val="000000"/>
                </a:solidFill>
                <a:latin typeface="Arial"/>
                <a:cs typeface="Arial"/>
              </a:rPr>
              <a:t> </a:t>
            </a:r>
            <a:r>
              <a:rPr lang="fi-FI" altLang="et-EE" sz="1600" b="1" kern="0" err="1">
                <a:solidFill>
                  <a:srgbClr val="000000"/>
                </a:solidFill>
                <a:latin typeface="Arial"/>
                <a:cs typeface="Arial"/>
              </a:rPr>
              <a:t>saanud</a:t>
            </a:r>
            <a:r>
              <a:rPr lang="fi-FI" altLang="et-EE" sz="1600" b="1" kern="0">
                <a:solidFill>
                  <a:srgbClr val="000000"/>
                </a:solidFill>
                <a:latin typeface="Arial"/>
                <a:cs typeface="Arial"/>
              </a:rPr>
              <a:t> </a:t>
            </a:r>
            <a:r>
              <a:rPr lang="fi-FI" altLang="et-EE" sz="1600" b="1" kern="0" err="1">
                <a:solidFill>
                  <a:srgbClr val="000000"/>
                </a:solidFill>
                <a:latin typeface="Arial"/>
                <a:cs typeface="Arial"/>
              </a:rPr>
              <a:t>toetust</a:t>
            </a:r>
            <a:r>
              <a:rPr lang="et-EE" altLang="et-EE" sz="1600" b="1" kern="0">
                <a:solidFill>
                  <a:srgbClr val="000000"/>
                </a:solidFill>
                <a:latin typeface="Arial"/>
                <a:cs typeface="Arial"/>
              </a:rPr>
              <a:t> </a:t>
            </a:r>
            <a:r>
              <a:rPr lang="et-EE" altLang="et-EE" sz="1600" kern="0">
                <a:solidFill>
                  <a:srgbClr val="000000"/>
                </a:solidFill>
                <a:latin typeface="Arial"/>
                <a:cs typeface="Arial"/>
              </a:rPr>
              <a:t>riigieelarvelistest või muudest Euroopa Liidu või välisvahenditest või muud tagastamatut riigiabi või vähese tähtsusega abi;</a:t>
            </a:r>
          </a:p>
          <a:p>
            <a:pPr marL="0" lvl="0" indent="0" eaLnBrk="0" fontAlgn="base" hangingPunct="0">
              <a:lnSpc>
                <a:spcPct val="100000"/>
              </a:lnSpc>
              <a:spcBef>
                <a:spcPct val="20000"/>
              </a:spcBef>
              <a:spcAft>
                <a:spcPct val="0"/>
              </a:spcAft>
              <a:buNone/>
            </a:pPr>
            <a:endParaRPr lang="et-EE" alt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pPr>
            <a:r>
              <a:rPr lang="fi-FI" altLang="et-EE" sz="1600" kern="0">
                <a:solidFill>
                  <a:srgbClr val="000000"/>
                </a:solidFill>
                <a:latin typeface="Arial"/>
                <a:cs typeface="Arial"/>
              </a:rPr>
              <a:t>2) </a:t>
            </a:r>
            <a:r>
              <a:rPr lang="fi-FI" altLang="et-EE" sz="1600" kern="0" err="1">
                <a:solidFill>
                  <a:srgbClr val="000000"/>
                </a:solidFill>
                <a:latin typeface="Arial"/>
                <a:cs typeface="Arial"/>
              </a:rPr>
              <a:t>masina</a:t>
            </a:r>
            <a:r>
              <a:rPr lang="fi-FI" altLang="et-EE" sz="1600" kern="0">
                <a:solidFill>
                  <a:srgbClr val="000000"/>
                </a:solidFill>
                <a:latin typeface="Arial"/>
                <a:cs typeface="Arial"/>
              </a:rPr>
              <a:t> </a:t>
            </a:r>
            <a:r>
              <a:rPr lang="fi-FI" altLang="et-EE" sz="1600" kern="0" err="1">
                <a:solidFill>
                  <a:srgbClr val="000000"/>
                </a:solidFill>
                <a:latin typeface="Arial"/>
                <a:cs typeface="Arial"/>
              </a:rPr>
              <a:t>või</a:t>
            </a:r>
            <a:r>
              <a:rPr lang="fi-FI" altLang="et-EE" sz="1600" kern="0">
                <a:solidFill>
                  <a:srgbClr val="000000"/>
                </a:solidFill>
                <a:latin typeface="Arial"/>
                <a:cs typeface="Arial"/>
              </a:rPr>
              <a:t> </a:t>
            </a:r>
            <a:r>
              <a:rPr lang="fi-FI" altLang="et-EE" sz="1600" b="1" kern="0" err="1">
                <a:solidFill>
                  <a:srgbClr val="000000"/>
                </a:solidFill>
                <a:latin typeface="Arial"/>
                <a:cs typeface="Arial"/>
              </a:rPr>
              <a:t>seadme</a:t>
            </a:r>
            <a:r>
              <a:rPr lang="fi-FI" altLang="et-EE" sz="1600" b="1" kern="0">
                <a:solidFill>
                  <a:srgbClr val="000000"/>
                </a:solidFill>
                <a:latin typeface="Arial"/>
                <a:cs typeface="Arial"/>
              </a:rPr>
              <a:t> </a:t>
            </a:r>
            <a:r>
              <a:rPr lang="fi-FI" altLang="et-EE" sz="1600" b="1" kern="0" err="1">
                <a:solidFill>
                  <a:srgbClr val="000000"/>
                </a:solidFill>
                <a:latin typeface="Arial"/>
                <a:cs typeface="Arial"/>
              </a:rPr>
              <a:t>hind</a:t>
            </a:r>
            <a:r>
              <a:rPr lang="fi-FI" altLang="et-EE" sz="1600" b="1" kern="0">
                <a:solidFill>
                  <a:srgbClr val="000000"/>
                </a:solidFill>
                <a:latin typeface="Arial"/>
                <a:cs typeface="Arial"/>
              </a:rPr>
              <a:t> ei </a:t>
            </a:r>
            <a:r>
              <a:rPr lang="fi-FI" altLang="et-EE" sz="1600" b="1" kern="0" err="1">
                <a:solidFill>
                  <a:srgbClr val="000000"/>
                </a:solidFill>
                <a:latin typeface="Arial"/>
                <a:cs typeface="Arial"/>
              </a:rPr>
              <a:t>ületa</a:t>
            </a:r>
            <a:r>
              <a:rPr lang="fi-FI" altLang="et-EE" sz="1600" b="1" kern="0">
                <a:solidFill>
                  <a:srgbClr val="000000"/>
                </a:solidFill>
                <a:latin typeface="Arial"/>
                <a:cs typeface="Arial"/>
              </a:rPr>
              <a:t> </a:t>
            </a:r>
            <a:r>
              <a:rPr lang="fi-FI" altLang="et-EE" sz="1600" b="1" kern="0" err="1">
                <a:solidFill>
                  <a:srgbClr val="000000"/>
                </a:solidFill>
                <a:latin typeface="Arial"/>
                <a:cs typeface="Arial"/>
              </a:rPr>
              <a:t>selle</a:t>
            </a:r>
            <a:r>
              <a:rPr lang="fi-FI" altLang="et-EE" sz="1600" b="1" kern="0">
                <a:solidFill>
                  <a:srgbClr val="000000"/>
                </a:solidFill>
                <a:latin typeface="Arial"/>
                <a:cs typeface="Arial"/>
              </a:rPr>
              <a:t> </a:t>
            </a:r>
            <a:r>
              <a:rPr lang="fi-FI" altLang="et-EE" sz="1600" b="1" kern="0" err="1">
                <a:solidFill>
                  <a:srgbClr val="000000"/>
                </a:solidFill>
                <a:latin typeface="Arial"/>
                <a:cs typeface="Arial"/>
              </a:rPr>
              <a:t>turuväärtust</a:t>
            </a:r>
            <a:r>
              <a:rPr lang="fi-FI" altLang="et-EE" sz="1600" kern="0">
                <a:solidFill>
                  <a:srgbClr val="000000"/>
                </a:solidFill>
                <a:latin typeface="Arial"/>
                <a:cs typeface="Arial"/>
              </a:rPr>
              <a:t> ja on </a:t>
            </a:r>
            <a:r>
              <a:rPr lang="fi-FI" altLang="et-EE" sz="1600" kern="0" err="1">
                <a:solidFill>
                  <a:srgbClr val="000000"/>
                </a:solidFill>
                <a:latin typeface="Arial"/>
                <a:cs typeface="Arial"/>
              </a:rPr>
              <a:t>uue</a:t>
            </a:r>
            <a:r>
              <a:rPr lang="fi-FI" altLang="et-EE" sz="1600" kern="0">
                <a:solidFill>
                  <a:srgbClr val="000000"/>
                </a:solidFill>
                <a:latin typeface="Arial"/>
                <a:cs typeface="Arial"/>
              </a:rPr>
              <a:t> </a:t>
            </a:r>
            <a:r>
              <a:rPr lang="fi-FI" altLang="et-EE" sz="1600" kern="0" err="1">
                <a:solidFill>
                  <a:srgbClr val="000000"/>
                </a:solidFill>
                <a:latin typeface="Arial"/>
                <a:cs typeface="Arial"/>
              </a:rPr>
              <a:t>samaväärse</a:t>
            </a:r>
            <a:r>
              <a:rPr lang="fi-FI" altLang="et-EE" sz="1600" kern="0">
                <a:solidFill>
                  <a:srgbClr val="000000"/>
                </a:solidFill>
                <a:latin typeface="Arial"/>
                <a:cs typeface="Arial"/>
              </a:rPr>
              <a:t> </a:t>
            </a:r>
            <a:r>
              <a:rPr lang="fi-FI" altLang="et-EE" sz="1600" kern="0" err="1">
                <a:solidFill>
                  <a:srgbClr val="000000"/>
                </a:solidFill>
                <a:latin typeface="Arial"/>
                <a:cs typeface="Arial"/>
              </a:rPr>
              <a:t>masina</a:t>
            </a:r>
            <a:r>
              <a:rPr lang="et-EE" altLang="et-EE" sz="1600" kern="0">
                <a:solidFill>
                  <a:srgbClr val="000000"/>
                </a:solidFill>
                <a:latin typeface="Arial"/>
                <a:cs typeface="Arial"/>
              </a:rPr>
              <a:t> </a:t>
            </a:r>
            <a:r>
              <a:rPr lang="fi-FI" altLang="et-EE" sz="1600" kern="0" err="1">
                <a:solidFill>
                  <a:srgbClr val="000000"/>
                </a:solidFill>
                <a:latin typeface="Arial"/>
                <a:cs typeface="Arial"/>
              </a:rPr>
              <a:t>või</a:t>
            </a:r>
            <a:r>
              <a:rPr lang="fi-FI" altLang="et-EE" sz="1600" kern="0">
                <a:solidFill>
                  <a:srgbClr val="000000"/>
                </a:solidFill>
                <a:latin typeface="Arial"/>
                <a:cs typeface="Arial"/>
              </a:rPr>
              <a:t> </a:t>
            </a:r>
            <a:r>
              <a:rPr lang="fi-FI" altLang="et-EE" sz="1600" kern="0" err="1">
                <a:solidFill>
                  <a:srgbClr val="000000"/>
                </a:solidFill>
                <a:latin typeface="Arial"/>
                <a:cs typeface="Arial"/>
              </a:rPr>
              <a:t>seadme</a:t>
            </a:r>
            <a:r>
              <a:rPr lang="et-EE" altLang="et-EE" sz="1600" kern="0">
                <a:solidFill>
                  <a:srgbClr val="000000"/>
                </a:solidFill>
                <a:latin typeface="Arial"/>
                <a:cs typeface="Arial"/>
              </a:rPr>
              <a:t> hinnast madalam;</a:t>
            </a:r>
          </a:p>
          <a:p>
            <a:pPr marL="0" lvl="0" indent="0" eaLnBrk="0" fontAlgn="base" hangingPunct="0">
              <a:lnSpc>
                <a:spcPct val="100000"/>
              </a:lnSpc>
              <a:spcBef>
                <a:spcPct val="20000"/>
              </a:spcBef>
              <a:spcAft>
                <a:spcPct val="0"/>
              </a:spcAft>
              <a:buNone/>
            </a:pPr>
            <a:endParaRPr lang="et-EE" alt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3) masina või seadme </a:t>
            </a:r>
            <a:r>
              <a:rPr lang="et-EE" altLang="et-EE" sz="1600" b="1" kern="0">
                <a:solidFill>
                  <a:srgbClr val="000000"/>
                </a:solidFill>
                <a:latin typeface="Arial"/>
                <a:cs typeface="Arial"/>
              </a:rPr>
              <a:t>eeldatav kasutusiga on vähemalt viis aastat</a:t>
            </a:r>
            <a:r>
              <a:rPr lang="et-EE" altLang="et-EE" sz="1600" kern="0">
                <a:solidFill>
                  <a:srgbClr val="000000"/>
                </a:solidFill>
                <a:latin typeface="Arial"/>
                <a:cs typeface="Arial"/>
              </a:rPr>
              <a:t> arvates PRIA poolt viimase toetusosa väljamaksmisest.</a:t>
            </a:r>
          </a:p>
          <a:p>
            <a:endParaRPr lang="et-EE"/>
          </a:p>
        </p:txBody>
      </p:sp>
    </p:spTree>
    <p:extLst>
      <p:ext uri="{BB962C8B-B14F-4D97-AF65-F5344CB8AC3E}">
        <p14:creationId xmlns:p14="http://schemas.microsoft.com/office/powerpoint/2010/main" val="306983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defRPr/>
            </a:pPr>
            <a:r>
              <a:rPr lang="et-EE" sz="2000" kern="0">
                <a:solidFill>
                  <a:srgbClr val="000000"/>
                </a:solidFill>
                <a:latin typeface="Arial"/>
                <a:cs typeface="Arial"/>
              </a:rPr>
              <a:t>Juhul kui põhivara liisitakse, siis peab </a:t>
            </a:r>
            <a:r>
              <a:rPr lang="et-EE" sz="2000" b="1" kern="0">
                <a:solidFill>
                  <a:srgbClr val="000000"/>
                </a:solidFill>
                <a:latin typeface="Arial"/>
                <a:cs typeface="Arial"/>
              </a:rPr>
              <a:t>asja omandiõigus üle minema projektitoetuse saajale </a:t>
            </a:r>
            <a:r>
              <a:rPr lang="et-EE" sz="2000" kern="0">
                <a:solidFill>
                  <a:srgbClr val="000000"/>
                </a:solidFill>
                <a:latin typeface="Arial"/>
                <a:cs typeface="Arial"/>
              </a:rPr>
              <a:t>hiljemalt viie aasta möödudes arvates PRIA poolt </a:t>
            </a:r>
            <a:r>
              <a:rPr lang="et-EE" sz="2000" u="sng" kern="0">
                <a:solidFill>
                  <a:srgbClr val="000000"/>
                </a:solidFill>
                <a:latin typeface="Arial"/>
                <a:cs typeface="Arial"/>
              </a:rPr>
              <a:t>taotluse rahuldamise otsuse tegemisest </a:t>
            </a:r>
            <a:r>
              <a:rPr lang="et-EE" sz="2000" kern="0">
                <a:solidFill>
                  <a:srgbClr val="000000"/>
                </a:solidFill>
                <a:latin typeface="Arial"/>
                <a:cs typeface="Arial"/>
              </a:rPr>
              <a:t>(kõige hiljem 30.06.2025, §31 lg1 p12) </a:t>
            </a:r>
          </a:p>
          <a:p>
            <a:pPr marL="742950" lvl="1" indent="-285750" eaLnBrk="0" fontAlgn="base" hangingPunct="0">
              <a:lnSpc>
                <a:spcPct val="100000"/>
              </a:lnSpc>
              <a:spcBef>
                <a:spcPct val="20000"/>
              </a:spcBef>
              <a:spcAft>
                <a:spcPct val="0"/>
              </a:spcAft>
              <a:buFontTx/>
              <a:buChar char="–"/>
              <a:defRPr/>
            </a:pPr>
            <a:r>
              <a:rPr lang="et-EE" sz="2000" kern="0">
                <a:solidFill>
                  <a:srgbClr val="000000"/>
                </a:solidFill>
                <a:latin typeface="Arial"/>
                <a:cs typeface="Arial"/>
              </a:rPr>
              <a:t>liisingulepinguga seotud kulud, nagu liisinguandja kasumimäär, intressi refinantseerimiskulud, üldkulud ja kindlustusmaksed –  </a:t>
            </a:r>
            <a:r>
              <a:rPr lang="et-EE" sz="2000" b="1" kern="0">
                <a:solidFill>
                  <a:srgbClr val="000000"/>
                </a:solidFill>
                <a:latin typeface="Arial"/>
                <a:cs typeface="Arial"/>
              </a:rPr>
              <a:t>ei ole abikõlblikud</a:t>
            </a:r>
            <a:r>
              <a:rPr lang="et-EE" sz="2000" kern="0">
                <a:solidFill>
                  <a:srgbClr val="000000"/>
                </a:solidFill>
                <a:latin typeface="Arial"/>
                <a:cs typeface="Arial"/>
              </a:rPr>
              <a:t>! (§31 lg 1 p11)</a:t>
            </a:r>
          </a:p>
          <a:p>
            <a:pPr marL="457200" lvl="1" indent="0" eaLnBrk="0" fontAlgn="base" hangingPunct="0">
              <a:lnSpc>
                <a:spcPct val="100000"/>
              </a:lnSpc>
              <a:spcBef>
                <a:spcPct val="20000"/>
              </a:spcBef>
              <a:spcAft>
                <a:spcPct val="0"/>
              </a:spcAft>
              <a:buNone/>
              <a:defRPr/>
            </a:pPr>
            <a:endParaRPr lang="et-EE" sz="2000" kern="0">
              <a:solidFill>
                <a:srgbClr val="000000"/>
              </a:solidFill>
              <a:latin typeface="Arial"/>
              <a:cs typeface="Arial"/>
            </a:endParaRPr>
          </a:p>
          <a:p>
            <a:pPr marL="0" indent="0">
              <a:buNone/>
            </a:pPr>
            <a:endParaRPr lang="et-EE"/>
          </a:p>
        </p:txBody>
      </p:sp>
    </p:spTree>
    <p:extLst>
      <p:ext uri="{BB962C8B-B14F-4D97-AF65-F5344CB8AC3E}">
        <p14:creationId xmlns:p14="http://schemas.microsoft.com/office/powerpoint/2010/main" val="272563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a:xfrm>
            <a:off x="628650" y="1456660"/>
            <a:ext cx="7886700" cy="4720303"/>
          </a:xfrm>
        </p:spPr>
        <p:txBody>
          <a:bodyPr/>
          <a:lstStyle/>
          <a:p>
            <a:pPr marL="342900" lvl="0" indent="-342900" eaLnBrk="0" fontAlgn="base" hangingPunct="0">
              <a:lnSpc>
                <a:spcPct val="100000"/>
              </a:lnSpc>
              <a:spcBef>
                <a:spcPct val="20000"/>
              </a:spcBef>
              <a:spcAft>
                <a:spcPct val="0"/>
              </a:spcAft>
              <a:defRPr/>
            </a:pPr>
            <a:r>
              <a:rPr lang="et-EE" sz="1600" kern="0">
                <a:solidFill>
                  <a:srgbClr val="000000"/>
                </a:solidFill>
                <a:latin typeface="Arial"/>
                <a:cs typeface="Arial"/>
              </a:rPr>
              <a:t>Projektitoetuse taotluste hindamiskriteeriumid</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Kriteerium ja selle osakaal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1. Projekti vastavus arengustrateegia ja meetme eesmärkidele 35%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2. Projekti mõju ettevõtte arengule 30%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3. Projekti teostatavus ja jätkusuutlikkus 25%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4. Taotleja jätkusuutlikkus  10%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Taotluste hindamisel kasutatakse skaalat 0-4 punkti. </a:t>
            </a:r>
          </a:p>
          <a:p>
            <a:pPr marL="0" lvl="0" indent="0" eaLnBrk="0" fontAlgn="base" hangingPunct="0">
              <a:lnSpc>
                <a:spcPct val="100000"/>
              </a:lnSpc>
              <a:spcBef>
                <a:spcPct val="20000"/>
              </a:spcBef>
              <a:spcAft>
                <a:spcPct val="0"/>
              </a:spcAft>
              <a:buNone/>
              <a:defRPr/>
            </a:pPr>
            <a:endParaRPr 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Hindamiskomisjoni liikmete hinded iga hindamiskriteeriumi kohta kajastatakse ühtse aritmeetilise keskmisena, mis korrutatakse läbi kriteeriumi osakaaluga ning saadud tulemused summeeritakse koondhindeks. Hinnang taotlusele loetakse positiivseks, kui hindamisel antud koondhinne on vähemalt 2,5. Investeeringuga seotud projektide puhul võib hindamiskomisjon rakendada paikvaatlust. </a:t>
            </a:r>
          </a:p>
          <a:p>
            <a:endParaRPr lang="et-EE"/>
          </a:p>
        </p:txBody>
      </p:sp>
    </p:spTree>
    <p:extLst>
      <p:ext uri="{BB962C8B-B14F-4D97-AF65-F5344CB8AC3E}">
        <p14:creationId xmlns:p14="http://schemas.microsoft.com/office/powerpoint/2010/main" val="376400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8650" y="365126"/>
            <a:ext cx="7886700" cy="1059637"/>
          </a:xfrm>
        </p:spPr>
        <p:txBody>
          <a:bodyPr/>
          <a:lstStyle/>
          <a:p>
            <a:r>
              <a:rPr lang="et-EE" altLang="et-EE" sz="2400" kern="0">
                <a:solidFill>
                  <a:srgbClr val="000000"/>
                </a:solidFill>
                <a:latin typeface="Arial"/>
                <a:cs typeface="Arial"/>
              </a:rPr>
              <a:t>Meede 2. Elukeskkonna meede</a:t>
            </a:r>
            <a:br>
              <a:rPr lang="et-EE" altLang="et-EE" sz="2400" kern="0">
                <a:solidFill>
                  <a:srgbClr val="000000"/>
                </a:solidFill>
                <a:latin typeface="Arial"/>
                <a:cs typeface="Arial"/>
              </a:rPr>
            </a:br>
            <a:r>
              <a:rPr lang="et-EE" altLang="et-EE" sz="2400" kern="0" err="1">
                <a:solidFill>
                  <a:srgbClr val="000000"/>
                </a:solidFill>
                <a:latin typeface="Arial"/>
                <a:cs typeface="Arial"/>
              </a:rPr>
              <a:t>Meede</a:t>
            </a:r>
            <a:r>
              <a:rPr lang="et-EE" altLang="et-EE" sz="2400" kern="0">
                <a:solidFill>
                  <a:srgbClr val="000000"/>
                </a:solidFill>
                <a:latin typeface="Arial"/>
                <a:cs typeface="Arial"/>
              </a:rPr>
              <a:t> 2.2. </a:t>
            </a:r>
            <a:r>
              <a:rPr lang="et-EE" altLang="et-EE" sz="2400" kern="0">
                <a:solidFill>
                  <a:srgbClr val="000000"/>
                </a:solidFill>
                <a:latin typeface="Arial"/>
                <a:cs typeface="Arial"/>
                <a:hlinkClick r:id="rId2" action="ppaction://hlinkfile"/>
              </a:rPr>
              <a:t>Kogukondade investeeringud</a:t>
            </a:r>
            <a:endParaRPr lang="et-EE"/>
          </a:p>
        </p:txBody>
      </p:sp>
      <p:sp>
        <p:nvSpPr>
          <p:cNvPr id="3" name="Sisu kohatäide 2"/>
          <p:cNvSpPr>
            <a:spLocks noGrp="1"/>
          </p:cNvSpPr>
          <p:nvPr>
            <p:ph idx="1"/>
          </p:nvPr>
        </p:nvSpPr>
        <p:spPr>
          <a:xfrm>
            <a:off x="628650" y="1297172"/>
            <a:ext cx="7886700" cy="4879791"/>
          </a:xfrm>
        </p:spPr>
        <p:txBody>
          <a:bodyPr/>
          <a:lstStyle/>
          <a:p>
            <a:pPr marL="342900" lvl="0" indent="-342900" eaLnBrk="0" fontAlgn="base" hangingPunct="0">
              <a:lnSpc>
                <a:spcPct val="100000"/>
              </a:lnSpc>
              <a:spcBef>
                <a:spcPct val="20000"/>
              </a:spcBef>
              <a:spcAft>
                <a:spcPct val="0"/>
              </a:spcAft>
              <a:buFontTx/>
              <a:buChar char="•"/>
              <a:defRPr/>
            </a:pPr>
            <a:r>
              <a:rPr lang="et-EE" sz="1600" b="1" kern="0">
                <a:solidFill>
                  <a:srgbClr val="000000"/>
                </a:solidFill>
                <a:latin typeface="Arial"/>
                <a:cs typeface="Arial"/>
              </a:rPr>
              <a:t>Meetme eesmärk</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Kogukonnas on kättesaadavad vajaduspõhised teenused, vahendid ja </a:t>
            </a:r>
            <a:r>
              <a:rPr lang="et-EE" sz="1600" kern="0" err="1">
                <a:solidFill>
                  <a:srgbClr val="000000"/>
                </a:solidFill>
                <a:latin typeface="Arial"/>
                <a:cs typeface="Arial"/>
              </a:rPr>
              <a:t>taristu</a:t>
            </a:r>
            <a:endParaRPr lang="et-EE" sz="1600" kern="0">
              <a:solidFill>
                <a:srgbClr val="000000"/>
              </a:solidFill>
              <a:latin typeface="Arial"/>
              <a:cs typeface="Arial"/>
            </a:endParaRP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Tegevuspiirkonna eri piirkonnad on omanäolised ning pakuvad kohaspetsiifilisi tooteid ja teenuseid. </a:t>
            </a:r>
          </a:p>
          <a:p>
            <a:pPr marL="342900" lvl="0" indent="-342900" eaLnBrk="0" fontAlgn="base" hangingPunct="0">
              <a:lnSpc>
                <a:spcPct val="100000"/>
              </a:lnSpc>
              <a:spcBef>
                <a:spcPct val="20000"/>
              </a:spcBef>
              <a:spcAft>
                <a:spcPct val="0"/>
              </a:spcAft>
              <a:buFontTx/>
              <a:buChar char="-"/>
              <a:defRPr/>
            </a:pPr>
            <a:endParaRPr lang="et-EE" sz="1600" kern="0">
              <a:solidFill>
                <a:srgbClr val="000000"/>
              </a:solidFill>
              <a:latin typeface="Arial"/>
              <a:cs typeface="Arial"/>
            </a:endParaRPr>
          </a:p>
          <a:p>
            <a:pPr marL="342900" lvl="0" indent="-342900" eaLnBrk="0" fontAlgn="base" hangingPunct="0">
              <a:lnSpc>
                <a:spcPct val="100000"/>
              </a:lnSpc>
              <a:spcBef>
                <a:spcPct val="20000"/>
              </a:spcBef>
              <a:spcAft>
                <a:spcPct val="0"/>
              </a:spcAft>
              <a:defRPr/>
            </a:pPr>
            <a:r>
              <a:rPr lang="et-EE" sz="1600" b="1" kern="0">
                <a:solidFill>
                  <a:srgbClr val="000000"/>
                </a:solidFill>
                <a:latin typeface="Arial"/>
                <a:cs typeface="Arial"/>
              </a:rPr>
              <a:t>Meetme rakendamise vajadus </a:t>
            </a:r>
          </a:p>
          <a:p>
            <a:pPr marL="0" lvl="0" indent="0" eaLnBrk="0" fontAlgn="base" hangingPunct="0">
              <a:lnSpc>
                <a:spcPct val="100000"/>
              </a:lnSpc>
              <a:spcBef>
                <a:spcPct val="20000"/>
              </a:spcBef>
              <a:spcAft>
                <a:spcPct val="0"/>
              </a:spcAft>
              <a:buNone/>
              <a:defRPr/>
            </a:pPr>
            <a:endParaRPr 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Maaliste piirkondade jaoks tuleb lahendada erinevate teenuste kättesaadavus kogukonnateenuste, transpordi ja IKT lahenduste abil. Kogukonnateenuste osutamiseks toetada vajalike vahendite soetamist.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Tegevuspiirkonnas on mitmekesised looduslikud võimalused puhkemajanduse arendamiseks (järved, metsad, voored, rabad jne), kuid vaja on parandada olemasolevat ja rajada uut tugiinfrastruktuuri (nt tervise- ja matkarajad). Vajalik on välja töötada piirkondlikest eripäradest tulenevaid kohaspetsiifilisi teenuseid ja tegevusi. </a:t>
            </a:r>
          </a:p>
          <a:p>
            <a:endParaRPr lang="et-EE"/>
          </a:p>
        </p:txBody>
      </p:sp>
    </p:spTree>
    <p:extLst>
      <p:ext uri="{BB962C8B-B14F-4D97-AF65-F5344CB8AC3E}">
        <p14:creationId xmlns:p14="http://schemas.microsoft.com/office/powerpoint/2010/main" val="332808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2. Elukeskkonna meede</a:t>
            </a:r>
            <a:br>
              <a:rPr lang="et-EE" altLang="et-EE" sz="2400" kern="0">
                <a:solidFill>
                  <a:srgbClr val="000000"/>
                </a:solidFill>
                <a:latin typeface="Arial"/>
                <a:cs typeface="Arial"/>
              </a:rPr>
            </a:br>
            <a:r>
              <a:rPr lang="et-EE" altLang="et-EE" sz="2400" kern="0" err="1">
                <a:solidFill>
                  <a:srgbClr val="000000"/>
                </a:solidFill>
                <a:latin typeface="Arial"/>
                <a:cs typeface="Arial"/>
              </a:rPr>
              <a:t>Meede</a:t>
            </a:r>
            <a:r>
              <a:rPr lang="et-EE" altLang="et-EE" sz="2400" kern="0">
                <a:solidFill>
                  <a:srgbClr val="000000"/>
                </a:solidFill>
                <a:latin typeface="Arial"/>
                <a:cs typeface="Arial"/>
              </a:rPr>
              <a:t> 2.2. Kogukondade investeeringud</a:t>
            </a:r>
            <a:endParaRPr lang="et-EE"/>
          </a:p>
        </p:txBody>
      </p:sp>
      <p:sp>
        <p:nvSpPr>
          <p:cNvPr id="3" name="Sisu kohatäide 2"/>
          <p:cNvSpPr>
            <a:spLocks noGrp="1"/>
          </p:cNvSpPr>
          <p:nvPr>
            <p:ph idx="1"/>
          </p:nvPr>
        </p:nvSpPr>
        <p:spPr>
          <a:xfrm>
            <a:off x="628650" y="1446028"/>
            <a:ext cx="7886700" cy="4730935"/>
          </a:xfrm>
        </p:spPr>
        <p:txBody>
          <a:bodyPr/>
          <a:lstStyle/>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Meetmest toetatakse järgmisi tegevusi:</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investeeringud </a:t>
            </a:r>
            <a:r>
              <a:rPr lang="et-EE" altLang="et-EE" sz="1600" b="1" kern="0">
                <a:solidFill>
                  <a:srgbClr val="000000"/>
                </a:solidFill>
                <a:latin typeface="Arial"/>
                <a:cs typeface="Arial"/>
              </a:rPr>
              <a:t>kogukonnateenuste arendamiseks </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investeeringud </a:t>
            </a:r>
            <a:r>
              <a:rPr lang="et-EE" altLang="et-EE" sz="1600" b="1" kern="0">
                <a:solidFill>
                  <a:srgbClr val="000000"/>
                </a:solidFill>
                <a:latin typeface="Arial"/>
                <a:cs typeface="Arial"/>
              </a:rPr>
              <a:t>puhkemajanduse infrastruktuuri </a:t>
            </a:r>
            <a:r>
              <a:rPr lang="et-EE" altLang="et-EE" sz="1600" kern="0">
                <a:solidFill>
                  <a:srgbClr val="000000"/>
                </a:solidFill>
                <a:latin typeface="Arial"/>
                <a:cs typeface="Arial"/>
              </a:rPr>
              <a:t>avalikku </a:t>
            </a:r>
            <a:r>
              <a:rPr lang="et-EE" altLang="et-EE" sz="1600" kern="0" err="1">
                <a:solidFill>
                  <a:srgbClr val="000000"/>
                </a:solidFill>
                <a:latin typeface="Arial"/>
                <a:cs typeface="Arial"/>
              </a:rPr>
              <a:t>kasutusse,turismiteabesse</a:t>
            </a:r>
            <a:r>
              <a:rPr lang="et-EE" altLang="et-EE" sz="1600" kern="0">
                <a:solidFill>
                  <a:srgbClr val="000000"/>
                </a:solidFill>
                <a:latin typeface="Arial"/>
                <a:cs typeface="Arial"/>
              </a:rPr>
              <a:t> ja väikesemahulisse turismi infrastruktuuri</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a:t>
            </a:r>
            <a:r>
              <a:rPr lang="et-EE" altLang="et-EE" sz="1600" b="1" kern="0">
                <a:solidFill>
                  <a:srgbClr val="000000"/>
                </a:solidFill>
                <a:latin typeface="Arial"/>
                <a:cs typeface="Arial"/>
              </a:rPr>
              <a:t>uuringud ja investeeringud</a:t>
            </a:r>
            <a:r>
              <a:rPr lang="et-EE" altLang="et-EE" sz="1600" kern="0">
                <a:solidFill>
                  <a:srgbClr val="000000"/>
                </a:solidFill>
                <a:latin typeface="Arial"/>
                <a:cs typeface="Arial"/>
              </a:rPr>
              <a:t>, mis on seotud külade, maapiirkondade ja kõrge loodusliku väärtusega alade kultuuri- ja looduspärandi säilitamise, taastamise ja selle kvaliteedi parandamisega </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a:t>
            </a:r>
            <a:r>
              <a:rPr lang="et-EE" altLang="et-EE" sz="1600" b="1" kern="0">
                <a:solidFill>
                  <a:srgbClr val="000000"/>
                </a:solidFill>
                <a:latin typeface="Arial"/>
                <a:cs typeface="Arial"/>
              </a:rPr>
              <a:t>külakeskuste korrastamine</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investeeringud piirkonna jaoks vajalike </a:t>
            </a:r>
            <a:r>
              <a:rPr lang="et-EE" altLang="et-EE" sz="1600" b="1" kern="0">
                <a:solidFill>
                  <a:srgbClr val="000000"/>
                </a:solidFill>
                <a:latin typeface="Arial"/>
                <a:cs typeface="Arial"/>
              </a:rPr>
              <a:t>teenuste loomisse</a:t>
            </a:r>
            <a:r>
              <a:rPr lang="et-EE" altLang="et-EE" sz="1600" kern="0">
                <a:solidFill>
                  <a:srgbClr val="000000"/>
                </a:solidFill>
                <a:latin typeface="Arial"/>
                <a:cs typeface="Arial"/>
              </a:rPr>
              <a:t>, tõhustamisse või laiendamisse  ning nendega seotud infrastruktuuri</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a:t>
            </a:r>
            <a:r>
              <a:rPr lang="et-EE" altLang="et-EE" sz="1600" b="1" kern="0">
                <a:solidFill>
                  <a:srgbClr val="000000"/>
                </a:solidFill>
                <a:latin typeface="Arial"/>
                <a:cs typeface="Arial"/>
              </a:rPr>
              <a:t>investeeringud väikeinfrastruktuuri </a:t>
            </a:r>
            <a:r>
              <a:rPr lang="et-EE" altLang="et-EE" sz="1600" kern="0">
                <a:solidFill>
                  <a:srgbClr val="000000"/>
                </a:solidFill>
                <a:latin typeface="Arial"/>
                <a:cs typeface="Arial"/>
              </a:rPr>
              <a:t>loomisse, tõhustamisse või laiendamisse, sealhulgas investeeringud taastuvatesse energiaallikatesse ja energia säästmisse</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 </a:t>
            </a:r>
            <a:r>
              <a:rPr lang="et-EE" altLang="et-EE" sz="1600" b="1" kern="0">
                <a:solidFill>
                  <a:srgbClr val="000000"/>
                </a:solidFill>
                <a:latin typeface="Arial"/>
                <a:cs typeface="Arial"/>
              </a:rPr>
              <a:t>Lairiba infrastruktuur</a:t>
            </a:r>
          </a:p>
          <a:p>
            <a:pPr marL="0" lvl="0" indent="0" eaLnBrk="0" fontAlgn="base" hangingPunct="0">
              <a:lnSpc>
                <a:spcPct val="100000"/>
              </a:lnSpc>
              <a:spcBef>
                <a:spcPct val="20000"/>
              </a:spcBef>
              <a:spcAft>
                <a:spcPct val="0"/>
              </a:spcAft>
              <a:buNone/>
            </a:pPr>
            <a:r>
              <a:rPr lang="et-EE" altLang="et-EE" sz="1600" kern="0">
                <a:solidFill>
                  <a:srgbClr val="000000"/>
                </a:solidFill>
                <a:latin typeface="Arial"/>
                <a:cs typeface="Arial"/>
              </a:rPr>
              <a:t>Meetmes on lubatud investeeringud põhivarasse ja infrastruktuuri.</a:t>
            </a:r>
          </a:p>
          <a:p>
            <a:endParaRPr lang="et-EE"/>
          </a:p>
        </p:txBody>
      </p:sp>
    </p:spTree>
    <p:extLst>
      <p:ext uri="{BB962C8B-B14F-4D97-AF65-F5344CB8AC3E}">
        <p14:creationId xmlns:p14="http://schemas.microsoft.com/office/powerpoint/2010/main" val="286029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3600" kern="0">
                <a:solidFill>
                  <a:srgbClr val="000000"/>
                </a:solidFill>
                <a:latin typeface="Arial"/>
                <a:cs typeface="Arial"/>
              </a:rPr>
              <a:t>Kogukonnateenused</a:t>
            </a:r>
            <a:endParaRPr lang="et-EE"/>
          </a:p>
        </p:txBody>
      </p:sp>
      <p:sp>
        <p:nvSpPr>
          <p:cNvPr id="3" name="Sisu kohatäide 2"/>
          <p:cNvSpPr>
            <a:spLocks noGrp="1"/>
          </p:cNvSpPr>
          <p:nvPr>
            <p:ph idx="1"/>
          </p:nvPr>
        </p:nvSpPr>
        <p:spPr/>
        <p:txBody>
          <a:bodyPr/>
          <a:lstStyle/>
          <a:p>
            <a:pPr marL="0" lvl="0" indent="0" eaLnBrk="0" fontAlgn="base" hangingPunct="0">
              <a:lnSpc>
                <a:spcPct val="100000"/>
              </a:lnSpc>
              <a:spcBef>
                <a:spcPct val="20000"/>
              </a:spcBef>
              <a:spcAft>
                <a:spcPct val="0"/>
              </a:spcAft>
              <a:buNone/>
            </a:pPr>
            <a:r>
              <a:rPr lang="et-EE" altLang="et-EE" sz="2000" kern="0">
                <a:solidFill>
                  <a:srgbClr val="000000"/>
                </a:solidFill>
                <a:latin typeface="Arial"/>
                <a:cs typeface="Arial"/>
              </a:rPr>
              <a:t>Strateegiaperioodil </a:t>
            </a:r>
            <a:r>
              <a:rPr lang="et-EE" altLang="et-EE" sz="2000" b="1" kern="0">
                <a:solidFill>
                  <a:srgbClr val="000000"/>
                </a:solidFill>
                <a:latin typeface="Arial"/>
                <a:cs typeface="Arial"/>
              </a:rPr>
              <a:t>rahastab Jõgevamaa Koostöökoda järgmisi kogukonnateenuseid</a:t>
            </a:r>
            <a:r>
              <a:rPr lang="et-EE" altLang="et-EE" sz="2000" kern="0">
                <a:solidFill>
                  <a:srgbClr val="000000"/>
                </a:solidFill>
                <a:latin typeface="Arial"/>
                <a:cs typeface="Arial"/>
              </a:rPr>
              <a:t>: </a:t>
            </a:r>
          </a:p>
          <a:p>
            <a:pPr marL="0" lvl="0" indent="0" eaLnBrk="0" fontAlgn="base" hangingPunct="0">
              <a:lnSpc>
                <a:spcPct val="100000"/>
              </a:lnSpc>
              <a:spcBef>
                <a:spcPct val="20000"/>
              </a:spcBef>
              <a:spcAft>
                <a:spcPct val="0"/>
              </a:spcAft>
              <a:buNone/>
            </a:pPr>
            <a:endParaRPr lang="et-EE" altLang="et-EE" sz="2000" kern="0">
              <a:solidFill>
                <a:srgbClr val="000000"/>
              </a:solidFill>
              <a:latin typeface="Arial"/>
              <a:cs typeface="Arial"/>
            </a:endParaRPr>
          </a:p>
          <a:p>
            <a:pPr marL="0" lvl="0" indent="0" eaLnBrk="0" fontAlgn="base" hangingPunct="0">
              <a:lnSpc>
                <a:spcPct val="100000"/>
              </a:lnSpc>
              <a:spcBef>
                <a:spcPct val="20000"/>
              </a:spcBef>
              <a:spcAft>
                <a:spcPct val="0"/>
              </a:spcAft>
              <a:buNone/>
            </a:pPr>
            <a:r>
              <a:rPr lang="et-EE" altLang="et-EE" sz="2000" kern="0">
                <a:solidFill>
                  <a:srgbClr val="000000"/>
                </a:solidFill>
                <a:latin typeface="Arial"/>
                <a:cs typeface="Arial"/>
              </a:rPr>
              <a:t>     1. taaskasutus teenus; </a:t>
            </a:r>
          </a:p>
          <a:p>
            <a:pPr marL="0" lvl="0" indent="0" eaLnBrk="0" fontAlgn="base" hangingPunct="0">
              <a:lnSpc>
                <a:spcPct val="100000"/>
              </a:lnSpc>
              <a:spcBef>
                <a:spcPct val="20000"/>
              </a:spcBef>
              <a:spcAft>
                <a:spcPct val="0"/>
              </a:spcAft>
              <a:buNone/>
            </a:pPr>
            <a:r>
              <a:rPr lang="et-EE" altLang="et-EE" sz="2000" kern="0">
                <a:solidFill>
                  <a:srgbClr val="000000"/>
                </a:solidFill>
                <a:latin typeface="Arial"/>
                <a:cs typeface="Arial"/>
              </a:rPr>
              <a:t>     2. sotsiaalteenused; </a:t>
            </a:r>
          </a:p>
          <a:p>
            <a:pPr marL="0" lvl="0" indent="0" eaLnBrk="0" fontAlgn="base" hangingPunct="0">
              <a:lnSpc>
                <a:spcPct val="100000"/>
              </a:lnSpc>
              <a:spcBef>
                <a:spcPct val="20000"/>
              </a:spcBef>
              <a:spcAft>
                <a:spcPct val="0"/>
              </a:spcAft>
              <a:buNone/>
            </a:pPr>
            <a:r>
              <a:rPr lang="et-EE" altLang="et-EE" sz="2000" kern="0">
                <a:solidFill>
                  <a:srgbClr val="000000"/>
                </a:solidFill>
                <a:latin typeface="Arial"/>
                <a:cs typeface="Arial"/>
              </a:rPr>
              <a:t>     3. kogukonna sotsiaaltransport; </a:t>
            </a:r>
          </a:p>
          <a:p>
            <a:pPr marL="0" lvl="0" indent="0" eaLnBrk="0" fontAlgn="base" hangingPunct="0">
              <a:lnSpc>
                <a:spcPct val="100000"/>
              </a:lnSpc>
              <a:spcBef>
                <a:spcPct val="20000"/>
              </a:spcBef>
              <a:spcAft>
                <a:spcPct val="0"/>
              </a:spcAft>
              <a:buNone/>
            </a:pPr>
            <a:r>
              <a:rPr lang="et-EE" altLang="et-EE" sz="2000" kern="0">
                <a:solidFill>
                  <a:srgbClr val="000000"/>
                </a:solidFill>
                <a:latin typeface="Arial"/>
                <a:cs typeface="Arial"/>
              </a:rPr>
              <a:t>     4</a:t>
            </a:r>
            <a:r>
              <a:rPr lang="fi-FI" altLang="et-EE" sz="2000" kern="0">
                <a:solidFill>
                  <a:srgbClr val="000000"/>
                </a:solidFill>
                <a:latin typeface="Arial"/>
                <a:cs typeface="Arial"/>
              </a:rPr>
              <a:t>. </a:t>
            </a:r>
            <a:r>
              <a:rPr lang="et-EE" altLang="et-EE" sz="2000" kern="0">
                <a:solidFill>
                  <a:srgbClr val="000000"/>
                </a:solidFill>
                <a:latin typeface="Arial"/>
                <a:cs typeface="Arial"/>
              </a:rPr>
              <a:t>kogukonnaköögi teenus</a:t>
            </a:r>
            <a:r>
              <a:rPr lang="fi-FI" altLang="et-EE" sz="2000" kern="0">
                <a:solidFill>
                  <a:srgbClr val="000000"/>
                </a:solidFill>
                <a:latin typeface="Arial"/>
                <a:cs typeface="Arial"/>
              </a:rPr>
              <a:t>. </a:t>
            </a:r>
            <a:endParaRPr lang="et-EE" altLang="et-EE" sz="2000" kern="0">
              <a:solidFill>
                <a:srgbClr val="000000"/>
              </a:solidFill>
              <a:latin typeface="Arial"/>
              <a:cs typeface="Arial"/>
            </a:endParaRPr>
          </a:p>
          <a:p>
            <a:endParaRPr lang="et-EE"/>
          </a:p>
        </p:txBody>
      </p:sp>
    </p:spTree>
    <p:extLst>
      <p:ext uri="{BB962C8B-B14F-4D97-AF65-F5344CB8AC3E}">
        <p14:creationId xmlns:p14="http://schemas.microsoft.com/office/powerpoint/2010/main" val="388431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2. Elukeskkonna meede</a:t>
            </a:r>
            <a:br>
              <a:rPr lang="et-EE" altLang="et-EE" sz="2400" kern="0">
                <a:solidFill>
                  <a:srgbClr val="000000"/>
                </a:solidFill>
                <a:latin typeface="Arial"/>
                <a:cs typeface="Arial"/>
              </a:rPr>
            </a:br>
            <a:r>
              <a:rPr lang="et-EE" altLang="et-EE" sz="2400" kern="0" err="1">
                <a:solidFill>
                  <a:srgbClr val="000000"/>
                </a:solidFill>
                <a:latin typeface="Arial"/>
                <a:cs typeface="Arial"/>
              </a:rPr>
              <a:t>Meede</a:t>
            </a:r>
            <a:r>
              <a:rPr lang="et-EE" altLang="et-EE" sz="2400" kern="0">
                <a:solidFill>
                  <a:srgbClr val="000000"/>
                </a:solidFill>
                <a:latin typeface="Arial"/>
                <a:cs typeface="Arial"/>
              </a:rPr>
              <a:t> 2.2. Kogukondade investeeringud</a:t>
            </a:r>
            <a:endParaRPr lang="et-EE"/>
          </a:p>
        </p:txBody>
      </p:sp>
      <p:sp>
        <p:nvSpPr>
          <p:cNvPr id="3" name="Sisu kohatäide 2"/>
          <p:cNvSpPr>
            <a:spLocks noGrp="1"/>
          </p:cNvSpPr>
          <p:nvPr>
            <p:ph idx="1"/>
          </p:nvPr>
        </p:nvSpPr>
        <p:spPr>
          <a:xfrm>
            <a:off x="628650" y="1392865"/>
            <a:ext cx="7886700" cy="4784098"/>
          </a:xfrm>
        </p:spPr>
        <p:txBody>
          <a:bodyPr/>
          <a:lstStyle/>
          <a:p>
            <a:pPr marL="0" lvl="0" indent="0" eaLnBrk="0" fontAlgn="base" hangingPunct="0">
              <a:lnSpc>
                <a:spcPct val="100000"/>
              </a:lnSpc>
              <a:spcBef>
                <a:spcPct val="20000"/>
              </a:spcBef>
              <a:spcAft>
                <a:spcPct val="0"/>
              </a:spcAft>
              <a:buNone/>
              <a:defRPr/>
            </a:pPr>
            <a:r>
              <a:rPr lang="et-EE" sz="1400" kern="0">
                <a:solidFill>
                  <a:srgbClr val="000000"/>
                </a:solidFill>
                <a:latin typeface="Arial"/>
                <a:cs typeface="Arial"/>
              </a:rPr>
              <a:t>Meetme sihtgrupp</a:t>
            </a:r>
          </a:p>
          <a:p>
            <a:pPr marL="342900" lvl="0" indent="-342900" eaLnBrk="0" fontAlgn="base" hangingPunct="0">
              <a:lnSpc>
                <a:spcPct val="100000"/>
              </a:lnSpc>
              <a:spcBef>
                <a:spcPct val="20000"/>
              </a:spcBef>
              <a:spcAft>
                <a:spcPct val="0"/>
              </a:spcAft>
              <a:buFontTx/>
              <a:buChar char="•"/>
              <a:defRPr/>
            </a:pPr>
            <a:r>
              <a:rPr lang="et-EE" sz="1400" kern="0">
                <a:solidFill>
                  <a:srgbClr val="000000"/>
                </a:solidFill>
                <a:latin typeface="Arial"/>
                <a:cs typeface="Arial"/>
              </a:rPr>
              <a:t>Taotlejaks võivad olla Jõgevamaa Koostöökoja tegevuspiirkonnas tegutsevad:</a:t>
            </a:r>
          </a:p>
          <a:p>
            <a:pPr marL="342900" lvl="0" indent="-342900" eaLnBrk="0" fontAlgn="base" hangingPunct="0">
              <a:lnSpc>
                <a:spcPct val="100000"/>
              </a:lnSpc>
              <a:spcBef>
                <a:spcPct val="20000"/>
              </a:spcBef>
              <a:spcAft>
                <a:spcPct val="0"/>
              </a:spcAft>
              <a:buFontTx/>
              <a:buChar char="•"/>
              <a:defRPr/>
            </a:pPr>
            <a:r>
              <a:rPr lang="et-EE" sz="1400" kern="0">
                <a:solidFill>
                  <a:srgbClr val="000000"/>
                </a:solidFill>
                <a:latin typeface="Arial"/>
                <a:cs typeface="Arial"/>
              </a:rPr>
              <a:t>Mittetulundusühingud, sihtasutused, kohalikud omavalitsused, ettevõtjad</a:t>
            </a:r>
          </a:p>
          <a:p>
            <a:pPr marL="0" lvl="0" indent="0" eaLnBrk="0" fontAlgn="base" hangingPunct="0">
              <a:lnSpc>
                <a:spcPct val="115000"/>
              </a:lnSpc>
              <a:spcBef>
                <a:spcPct val="20000"/>
              </a:spcBef>
              <a:buNone/>
              <a:defRPr/>
            </a:pPr>
            <a:r>
              <a:rPr lang="et-EE" sz="1400" kern="0">
                <a:solidFill>
                  <a:srgbClr val="000000"/>
                </a:solidFill>
                <a:latin typeface="Arial"/>
                <a:ea typeface="Times New Roman"/>
                <a:cs typeface="Arial"/>
              </a:rPr>
              <a:t>Toetuse </a:t>
            </a:r>
            <a:r>
              <a:rPr lang="et-EE" sz="1400" b="1" kern="0">
                <a:solidFill>
                  <a:srgbClr val="000000"/>
                </a:solidFill>
                <a:latin typeface="Arial"/>
                <a:ea typeface="Times New Roman"/>
                <a:cs typeface="Arial"/>
              </a:rPr>
              <a:t>min summa on 1 000 eurot ja </a:t>
            </a:r>
            <a:r>
              <a:rPr lang="et-EE" sz="1400" b="1" kern="0" err="1">
                <a:solidFill>
                  <a:srgbClr val="000000"/>
                </a:solidFill>
                <a:latin typeface="Arial"/>
                <a:ea typeface="Times New Roman"/>
                <a:cs typeface="Arial"/>
              </a:rPr>
              <a:t>max</a:t>
            </a:r>
            <a:r>
              <a:rPr lang="et-EE" sz="1400" b="1" kern="0">
                <a:solidFill>
                  <a:srgbClr val="000000"/>
                </a:solidFill>
                <a:latin typeface="Arial"/>
                <a:ea typeface="Times New Roman"/>
                <a:cs typeface="Arial"/>
              </a:rPr>
              <a:t> 35 000 eurot</a:t>
            </a:r>
            <a:r>
              <a:rPr lang="et-EE" sz="1400" kern="0">
                <a:solidFill>
                  <a:srgbClr val="000000"/>
                </a:solidFill>
                <a:latin typeface="Arial"/>
                <a:ea typeface="Times New Roman"/>
                <a:cs typeface="Arial"/>
              </a:rPr>
              <a:t>.</a:t>
            </a:r>
          </a:p>
          <a:p>
            <a:pPr marL="0" lvl="0" indent="0" eaLnBrk="0" fontAlgn="base" hangingPunct="0">
              <a:lnSpc>
                <a:spcPct val="115000"/>
              </a:lnSpc>
              <a:spcBef>
                <a:spcPct val="20000"/>
              </a:spcBef>
              <a:buNone/>
              <a:defRPr/>
            </a:pPr>
            <a:endParaRPr lang="et-EE" sz="1400" kern="0">
              <a:solidFill>
                <a:srgbClr val="000000"/>
              </a:solidFill>
              <a:latin typeface="Arial"/>
              <a:ea typeface="Times New Roman"/>
              <a:cs typeface="Arial"/>
            </a:endParaRPr>
          </a:p>
          <a:p>
            <a:pPr marL="0" lvl="0" indent="0" eaLnBrk="0" fontAlgn="base" hangingPunct="0">
              <a:lnSpc>
                <a:spcPct val="115000"/>
              </a:lnSpc>
              <a:spcBef>
                <a:spcPct val="20000"/>
              </a:spcBef>
              <a:buNone/>
              <a:defRPr/>
            </a:pPr>
            <a:r>
              <a:rPr lang="et-EE" sz="1400" kern="0">
                <a:solidFill>
                  <a:srgbClr val="000000"/>
                </a:solidFill>
                <a:latin typeface="Arial"/>
                <a:ea typeface="Times New Roman"/>
                <a:cs typeface="Arial"/>
              </a:rPr>
              <a:t>Toetuse määr on:</a:t>
            </a:r>
          </a:p>
          <a:p>
            <a:pPr marL="0" lvl="0" indent="0" eaLnBrk="0" fontAlgn="base" hangingPunct="0">
              <a:lnSpc>
                <a:spcPct val="115000"/>
              </a:lnSpc>
              <a:spcBef>
                <a:spcPct val="20000"/>
              </a:spcBef>
              <a:buNone/>
              <a:defRPr/>
            </a:pPr>
            <a:r>
              <a:rPr lang="et-EE" sz="1400" kern="0">
                <a:solidFill>
                  <a:srgbClr val="000000"/>
                </a:solidFill>
                <a:latin typeface="Arial"/>
                <a:ea typeface="Times New Roman"/>
                <a:cs typeface="Arial"/>
              </a:rPr>
              <a:t>• Toetuse määr on: MTÜ/ SA ja KOV kuni 90% abikõlbulikest tegevustest, ettevõtetel kuni 60% abikõlbulikest tegevustest.</a:t>
            </a:r>
          </a:p>
          <a:p>
            <a:pPr marL="0" lvl="0" indent="0" eaLnBrk="0" fontAlgn="base" hangingPunct="0">
              <a:lnSpc>
                <a:spcPct val="115000"/>
              </a:lnSpc>
              <a:spcBef>
                <a:spcPct val="20000"/>
              </a:spcBef>
              <a:buNone/>
              <a:defRPr/>
            </a:pPr>
            <a:r>
              <a:rPr lang="et-EE" sz="1400" b="1" kern="0">
                <a:solidFill>
                  <a:srgbClr val="000000"/>
                </a:solidFill>
                <a:latin typeface="Arial"/>
                <a:ea typeface="Times New Roman"/>
                <a:cs typeface="Arial"/>
              </a:rPr>
              <a:t>• Strateegiapõhisteks kogukonnateenuse arendamiseks antakse projektitoetust kuni 90 % investeeringu abikõlblikest kuludest, kui projektitaotlus on vastu võetud kohaliku tegevusgrupi üldkoosoleku otsusega.</a:t>
            </a:r>
          </a:p>
          <a:p>
            <a:pPr marL="0" lvl="0" indent="0" eaLnBrk="0" fontAlgn="base" hangingPunct="0">
              <a:lnSpc>
                <a:spcPct val="115000"/>
              </a:lnSpc>
              <a:spcBef>
                <a:spcPct val="20000"/>
              </a:spcBef>
              <a:buNone/>
              <a:defRPr/>
            </a:pPr>
            <a:r>
              <a:rPr lang="et-EE" sz="1400" kern="0">
                <a:solidFill>
                  <a:srgbClr val="000000"/>
                </a:solidFill>
                <a:latin typeface="Arial"/>
                <a:ea typeface="Times New Roman"/>
                <a:cs typeface="Arial"/>
              </a:rPr>
              <a:t>• Lairiba infrastruktuuri investeeringu puhul on toetuse määr kõigile taotlejatele 90%.</a:t>
            </a:r>
          </a:p>
          <a:p>
            <a:pPr marL="0" lvl="0" indent="0" eaLnBrk="0" fontAlgn="base" hangingPunct="0">
              <a:lnSpc>
                <a:spcPct val="115000"/>
              </a:lnSpc>
              <a:spcBef>
                <a:spcPct val="20000"/>
              </a:spcBef>
              <a:buNone/>
              <a:defRPr/>
            </a:pPr>
            <a:r>
              <a:rPr lang="et-EE" sz="1400" kern="0">
                <a:solidFill>
                  <a:srgbClr val="000000"/>
                </a:solidFill>
                <a:latin typeface="Arial"/>
                <a:ea typeface="Times New Roman"/>
                <a:cs typeface="Arial"/>
              </a:rPr>
              <a:t>Asjakohast teemat käsitlevad EL määruse 1305/2013 artiklid 17,19,ja 45.</a:t>
            </a:r>
          </a:p>
          <a:p>
            <a:endParaRPr lang="et-EE"/>
          </a:p>
        </p:txBody>
      </p:sp>
    </p:spTree>
    <p:extLst>
      <p:ext uri="{BB962C8B-B14F-4D97-AF65-F5344CB8AC3E}">
        <p14:creationId xmlns:p14="http://schemas.microsoft.com/office/powerpoint/2010/main" val="220245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2. Elukeskkonna meede</a:t>
            </a:r>
            <a:br>
              <a:rPr lang="et-EE" altLang="et-EE" sz="2400" kern="0">
                <a:solidFill>
                  <a:srgbClr val="000000"/>
                </a:solidFill>
                <a:latin typeface="Arial"/>
                <a:cs typeface="Arial"/>
              </a:rPr>
            </a:br>
            <a:r>
              <a:rPr lang="et-EE" altLang="et-EE" sz="2400" kern="0" err="1">
                <a:solidFill>
                  <a:srgbClr val="000000"/>
                </a:solidFill>
                <a:latin typeface="Arial"/>
                <a:cs typeface="Arial"/>
              </a:rPr>
              <a:t>Meede</a:t>
            </a:r>
            <a:r>
              <a:rPr lang="et-EE" altLang="et-EE" sz="2400" kern="0">
                <a:solidFill>
                  <a:srgbClr val="000000"/>
                </a:solidFill>
                <a:latin typeface="Arial"/>
                <a:cs typeface="Arial"/>
              </a:rPr>
              <a:t> 2.2. Kogukondade investeeringud</a:t>
            </a:r>
            <a:endParaRPr lang="et-EE"/>
          </a:p>
        </p:txBody>
      </p:sp>
      <p:sp>
        <p:nvSpPr>
          <p:cNvPr id="3" name="Sisu kohatäide 2"/>
          <p:cNvSpPr>
            <a:spLocks noGrp="1"/>
          </p:cNvSpPr>
          <p:nvPr>
            <p:ph idx="1"/>
          </p:nvPr>
        </p:nvSpPr>
        <p:spPr/>
        <p:txBody>
          <a:bodyPr/>
          <a:lstStyle/>
          <a:p>
            <a:pPr marL="0" lvl="0" indent="0" eaLnBrk="0" fontAlgn="base" hangingPunct="0">
              <a:lnSpc>
                <a:spcPct val="100000"/>
              </a:lnSpc>
              <a:spcBef>
                <a:spcPct val="20000"/>
              </a:spcBef>
              <a:spcAft>
                <a:spcPct val="0"/>
              </a:spcAft>
              <a:buNone/>
              <a:defRPr/>
            </a:pPr>
            <a:r>
              <a:rPr lang="et-EE" sz="1600" b="1" kern="0">
                <a:solidFill>
                  <a:srgbClr val="000000"/>
                </a:solidFill>
                <a:latin typeface="Arial"/>
                <a:cs typeface="Arial"/>
              </a:rPr>
              <a:t>Kohaliku tegevusgrupi nõuded projektitoetuse taotlejale ja toetuse saajale</a:t>
            </a:r>
          </a:p>
          <a:p>
            <a:pPr marL="0" lvl="0" indent="0" eaLnBrk="0" fontAlgn="base" hangingPunct="0">
              <a:lnSpc>
                <a:spcPct val="100000"/>
              </a:lnSpc>
              <a:spcBef>
                <a:spcPct val="20000"/>
              </a:spcBef>
              <a:spcAft>
                <a:spcPct val="0"/>
              </a:spcAft>
              <a:buNone/>
              <a:defRPr/>
            </a:pPr>
            <a:endParaRPr lang="et-EE" sz="1600" b="1" kern="0">
              <a:solidFill>
                <a:srgbClr val="000000"/>
              </a:solidFill>
              <a:latin typeface="Arial"/>
              <a:cs typeface="Arial"/>
            </a:endParaRP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või tegevuse puhul üle 5000 euro käibemaksuta kolm võrreldavat pakkumust ja hinnavõrdlustabel.</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puhul 1000 kuni 5000 eurot käibemaksuta hinnapakkumus</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 või tegevuse puhul maksumusega alla 1000 euro km-ta detailne eelarve</a:t>
            </a:r>
          </a:p>
          <a:p>
            <a:pPr marL="342900" lvl="0" indent="-342900" eaLnBrk="0" fontAlgn="base" hangingPunct="0">
              <a:lnSpc>
                <a:spcPct val="100000"/>
              </a:lnSpc>
              <a:spcBef>
                <a:spcPct val="20000"/>
              </a:spcBef>
              <a:spcAft>
                <a:spcPct val="0"/>
              </a:spcAft>
              <a:buFontTx/>
              <a:buChar char="-"/>
              <a:defRPr/>
            </a:pPr>
            <a:r>
              <a:rPr lang="et-EE" sz="1600" kern="0">
                <a:latin typeface="Arial"/>
                <a:cs typeface="Arial"/>
              </a:rPr>
              <a:t>Ehitise või rajatise puhul ehitusprojekt</a:t>
            </a:r>
          </a:p>
          <a:p>
            <a:pPr marL="342900" lvl="0" indent="-342900" eaLnBrk="0" fontAlgn="base" hangingPunct="0">
              <a:lnSpc>
                <a:spcPct val="100000"/>
              </a:lnSpc>
              <a:spcBef>
                <a:spcPct val="20000"/>
              </a:spcBef>
              <a:spcAft>
                <a:spcPct val="0"/>
              </a:spcAft>
              <a:buFontTx/>
              <a:buChar char="-"/>
              <a:defRPr/>
            </a:pPr>
            <a:r>
              <a:rPr lang="et-EE" sz="1600" kern="0">
                <a:latin typeface="Arial"/>
                <a:cs typeface="Arial"/>
                <a:hlinkClick r:id="rId2" action="ppaction://hlinkfile"/>
              </a:rPr>
              <a:t>Investeeringu puhul üle 10 000 euro käibemaksuta äriplaan Jõgevamaa Koostöökoja blanketil</a:t>
            </a:r>
            <a:endParaRPr lang="et-EE" sz="1600" kern="0">
              <a:latin typeface="Arial"/>
              <a:cs typeface="Arial"/>
            </a:endParaRPr>
          </a:p>
          <a:p>
            <a:pPr marL="342900" lvl="0" indent="-342900" eaLnBrk="0" fontAlgn="base" hangingPunct="0">
              <a:lnSpc>
                <a:spcPct val="100000"/>
              </a:lnSpc>
              <a:spcBef>
                <a:spcPct val="20000"/>
              </a:spcBef>
              <a:spcAft>
                <a:spcPct val="0"/>
              </a:spcAft>
              <a:buFontTx/>
              <a:buChar char="-"/>
              <a:defRPr/>
            </a:pPr>
            <a:r>
              <a:rPr lang="et-EE" sz="1600" kern="0">
                <a:latin typeface="Arial"/>
                <a:cs typeface="Arial"/>
                <a:hlinkClick r:id="rId3" action="ppaction://hlinkfile"/>
              </a:rPr>
              <a:t>Organisatsiooni tutvustus ja projektijuhi CV</a:t>
            </a:r>
            <a:endParaRPr lang="et-EE" sz="1600" kern="0">
              <a:latin typeface="Arial"/>
              <a:cs typeface="Arial"/>
            </a:endParaRPr>
          </a:p>
          <a:p>
            <a:endParaRPr lang="et-EE"/>
          </a:p>
        </p:txBody>
      </p:sp>
    </p:spTree>
    <p:extLst>
      <p:ext uri="{BB962C8B-B14F-4D97-AF65-F5344CB8AC3E}">
        <p14:creationId xmlns:p14="http://schemas.microsoft.com/office/powerpoint/2010/main" val="290101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8650" y="365126"/>
            <a:ext cx="7886700" cy="1027739"/>
          </a:xfrm>
        </p:spPr>
        <p:txBody>
          <a:bodyPr/>
          <a:lstStyle/>
          <a:p>
            <a:r>
              <a:rPr lang="et-EE" altLang="et-EE"/>
              <a:t>Meetmete eelarve 2021</a:t>
            </a:r>
            <a:endParaRPr lang="et-E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3681603"/>
              </p:ext>
            </p:extLst>
          </p:nvPr>
        </p:nvGraphicFramePr>
        <p:xfrm>
          <a:off x="563525" y="1552354"/>
          <a:ext cx="3430412" cy="2764464"/>
        </p:xfrm>
        <a:graphic>
          <a:graphicData uri="http://schemas.openxmlformats.org/drawingml/2006/table">
            <a:tbl>
              <a:tblPr/>
              <a:tblGrid>
                <a:gridCol w="1176310">
                  <a:extLst>
                    <a:ext uri="{9D8B030D-6E8A-4147-A177-3AD203B41FA5}">
                      <a16:colId xmlns:a16="http://schemas.microsoft.com/office/drawing/2014/main" val="20000"/>
                    </a:ext>
                  </a:extLst>
                </a:gridCol>
                <a:gridCol w="1127051">
                  <a:extLst>
                    <a:ext uri="{9D8B030D-6E8A-4147-A177-3AD203B41FA5}">
                      <a16:colId xmlns:a16="http://schemas.microsoft.com/office/drawing/2014/main" val="20002"/>
                    </a:ext>
                  </a:extLst>
                </a:gridCol>
                <a:gridCol w="1127051">
                  <a:extLst>
                    <a:ext uri="{9D8B030D-6E8A-4147-A177-3AD203B41FA5}">
                      <a16:colId xmlns:a16="http://schemas.microsoft.com/office/drawing/2014/main" val="20004"/>
                    </a:ext>
                  </a:extLst>
                </a:gridCol>
              </a:tblGrid>
              <a:tr h="727491">
                <a:tc>
                  <a:txBody>
                    <a:bodyPr/>
                    <a:lstStyle/>
                    <a:p>
                      <a:pPr algn="l" fontAlgn="b"/>
                      <a:r>
                        <a:rPr lang="et-EE" sz="1400" b="0" i="0" u="none" strike="noStrike">
                          <a:solidFill>
                            <a:srgbClr val="000000"/>
                          </a:solidFill>
                          <a:effectLst/>
                          <a:latin typeface="Calibri"/>
                        </a:rPr>
                        <a:t>piirkond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t-EE" sz="1400" b="0" i="0" u="none" strike="noStrike">
                          <a:solidFill>
                            <a:srgbClr val="000000"/>
                          </a:solidFill>
                          <a:effectLst/>
                          <a:latin typeface="Calibri"/>
                        </a:rPr>
                        <a:t>Ettevõtluse investeeringud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t-EE" sz="1400" b="0" i="0" u="none" strike="noStrike">
                          <a:solidFill>
                            <a:srgbClr val="000000"/>
                          </a:solidFill>
                          <a:effectLst/>
                          <a:latin typeface="Calibri"/>
                        </a:rPr>
                        <a:t>Kogukondade investeeringud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678991">
                <a:tc>
                  <a:txBody>
                    <a:bodyPr/>
                    <a:lstStyle/>
                    <a:p>
                      <a:pPr algn="l" fontAlgn="b"/>
                      <a:r>
                        <a:rPr lang="et-EE" sz="1600" b="1" i="0" u="none" strike="noStrike">
                          <a:solidFill>
                            <a:srgbClr val="000000"/>
                          </a:solidFill>
                          <a:effectLst/>
                          <a:latin typeface="Calibri"/>
                        </a:rPr>
                        <a:t>Põltsamaa piirkond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82954</a:t>
                      </a:r>
                      <a:endParaRPr lang="et-EE" sz="1600" b="1"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47854</a:t>
                      </a:r>
                      <a:endParaRPr lang="et-EE"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8991">
                <a:tc>
                  <a:txBody>
                    <a:bodyPr/>
                    <a:lstStyle/>
                    <a:p>
                      <a:pPr algn="l" fontAlgn="b"/>
                      <a:r>
                        <a:rPr lang="et-EE" sz="1600" b="1" i="0" u="none" strike="noStrike">
                          <a:solidFill>
                            <a:srgbClr val="000000"/>
                          </a:solidFill>
                          <a:effectLst/>
                          <a:latin typeface="Calibri"/>
                        </a:rPr>
                        <a:t>Vooremaa piirkond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184570</a:t>
                      </a:r>
                      <a:endParaRPr lang="et-EE"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106473 </a:t>
                      </a:r>
                      <a:endParaRPr lang="et-EE"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8991">
                <a:tc>
                  <a:txBody>
                    <a:bodyPr/>
                    <a:lstStyle/>
                    <a:p>
                      <a:pPr algn="l" fontAlgn="b"/>
                      <a:r>
                        <a:rPr lang="et-EE" sz="1600" b="1" i="0" u="none" strike="noStrike">
                          <a:solidFill>
                            <a:srgbClr val="000000"/>
                          </a:solidFill>
                          <a:effectLst/>
                          <a:latin typeface="Calibri"/>
                        </a:rPr>
                        <a:t>Peipsi piirkond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45556</a:t>
                      </a:r>
                      <a:endParaRPr lang="et-EE"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800" kern="1200">
                          <a:solidFill>
                            <a:schemeClr val="tx1"/>
                          </a:solidFill>
                          <a:effectLst/>
                          <a:latin typeface="+mn-lt"/>
                          <a:ea typeface="+mn-ea"/>
                          <a:cs typeface="+mn-cs"/>
                        </a:rPr>
                        <a:t>26280</a:t>
                      </a:r>
                      <a:endParaRPr lang="et-EE"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376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ealkiri 1"/>
          <p:cNvSpPr>
            <a:spLocks noGrp="1"/>
          </p:cNvSpPr>
          <p:nvPr>
            <p:ph type="title"/>
          </p:nvPr>
        </p:nvSpPr>
        <p:spPr/>
        <p:txBody>
          <a:bodyPr/>
          <a:lstStyle/>
          <a:p>
            <a:endParaRPr lang="et-EE" altLang="et-EE"/>
          </a:p>
        </p:txBody>
      </p:sp>
      <p:pic>
        <p:nvPicPr>
          <p:cNvPr id="3075"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3663" y="0"/>
            <a:ext cx="9250363" cy="6597650"/>
          </a:xfrm>
        </p:spPr>
      </p:pic>
    </p:spTree>
    <p:extLst>
      <p:ext uri="{BB962C8B-B14F-4D97-AF65-F5344CB8AC3E}">
        <p14:creationId xmlns:p14="http://schemas.microsoft.com/office/powerpoint/2010/main" val="381957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3200" kern="0">
                <a:solidFill>
                  <a:srgbClr val="000000"/>
                </a:solidFill>
                <a:latin typeface="Arial"/>
                <a:cs typeface="Arial"/>
              </a:rPr>
              <a:t>Abikõlblikud kulud:</a:t>
            </a:r>
            <a:endParaRPr lang="et-EE"/>
          </a:p>
        </p:txBody>
      </p:sp>
      <p:sp>
        <p:nvSpPr>
          <p:cNvPr id="3" name="Sisu kohatäide 2"/>
          <p:cNvSpPr>
            <a:spLocks noGrp="1"/>
          </p:cNvSpPr>
          <p:nvPr>
            <p:ph idx="1"/>
          </p:nvPr>
        </p:nvSpPr>
        <p:spPr>
          <a:xfrm>
            <a:off x="628650" y="1499191"/>
            <a:ext cx="7886700" cy="4677772"/>
          </a:xfrm>
        </p:spPr>
        <p:txBody>
          <a:bodyPr/>
          <a:lstStyle/>
          <a:p>
            <a:pPr marL="342900" lvl="0" indent="-342900" eaLnBrk="0" fontAlgn="base" hangingPunct="0">
              <a:lnSpc>
                <a:spcPct val="100000"/>
              </a:lnSpc>
              <a:spcBef>
                <a:spcPct val="20000"/>
              </a:spcBef>
              <a:spcAft>
                <a:spcPct val="0"/>
              </a:spcAft>
              <a:buFontTx/>
              <a:buChar char="•"/>
            </a:pPr>
            <a:r>
              <a:rPr lang="et-EE" altLang="et-EE" sz="2000" b="1" kern="0">
                <a:solidFill>
                  <a:srgbClr val="000000"/>
                </a:solidFill>
                <a:latin typeface="Arial"/>
                <a:cs typeface="Arial"/>
              </a:rPr>
              <a:t>(1) Toetatava tegevuse või investeeringu abikõlbliku kulu moodustavad tegevuse elluviimiseks või investeeringu tegemiseks vajalike kulude maksumus</a:t>
            </a:r>
            <a:r>
              <a:rPr lang="et-EE" altLang="et-EE" sz="2000" kern="0">
                <a:solidFill>
                  <a:srgbClr val="000000"/>
                </a:solidFill>
                <a:latin typeface="Arial"/>
                <a:cs typeface="Arial"/>
              </a:rPr>
              <a:t>, </a:t>
            </a:r>
            <a:r>
              <a:rPr lang="et-EE" altLang="et-EE" sz="2000" i="1" kern="0">
                <a:solidFill>
                  <a:srgbClr val="000000"/>
                </a:solidFill>
                <a:latin typeface="Arial"/>
                <a:cs typeface="Arial"/>
              </a:rPr>
              <a:t>sealhulgas omanikujärelevalve ja muinsuskaitselise järelevalve tegemise maksumus kokku </a:t>
            </a:r>
            <a:r>
              <a:rPr lang="et-EE" altLang="et-EE" sz="2000" b="1" i="1" kern="0">
                <a:solidFill>
                  <a:srgbClr val="000000"/>
                </a:solidFill>
                <a:latin typeface="Arial"/>
                <a:cs typeface="Arial"/>
              </a:rPr>
              <a:t>kuni kolm protsenti </a:t>
            </a:r>
            <a:r>
              <a:rPr lang="et-EE" altLang="et-EE" sz="2000" i="1" kern="0">
                <a:solidFill>
                  <a:srgbClr val="000000"/>
                </a:solidFill>
                <a:latin typeface="Arial"/>
                <a:cs typeface="Arial"/>
              </a:rPr>
              <a:t>investeeringuobjekti ehitustööde maksumusest ning kavandatava ehitise projekteerimistööde maksumus </a:t>
            </a:r>
            <a:r>
              <a:rPr lang="et-EE" altLang="et-EE" sz="2000" b="1" i="1" kern="0">
                <a:solidFill>
                  <a:srgbClr val="000000"/>
                </a:solidFill>
                <a:latin typeface="Arial"/>
                <a:cs typeface="Arial"/>
              </a:rPr>
              <a:t>kuni kümme protsenti </a:t>
            </a:r>
            <a:r>
              <a:rPr lang="et-EE" altLang="et-EE" sz="2000" i="1" kern="0">
                <a:solidFill>
                  <a:srgbClr val="000000"/>
                </a:solidFill>
                <a:latin typeface="Arial"/>
                <a:cs typeface="Arial"/>
              </a:rPr>
              <a:t>investeeringuobjekti ehitustööde maksumusest, ning abikõlbliku tegevuse või investeeringu tähistamiseks vajalike sümbolite maksumus.</a:t>
            </a:r>
          </a:p>
          <a:p>
            <a:endParaRPr lang="et-EE"/>
          </a:p>
        </p:txBody>
      </p:sp>
    </p:spTree>
    <p:extLst>
      <p:ext uri="{BB962C8B-B14F-4D97-AF65-F5344CB8AC3E}">
        <p14:creationId xmlns:p14="http://schemas.microsoft.com/office/powerpoint/2010/main" val="420701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8650" y="365127"/>
            <a:ext cx="7886700" cy="857618"/>
          </a:xfrm>
        </p:spPr>
        <p:txBody>
          <a:bodyPr/>
          <a:lstStyle/>
          <a:p>
            <a:r>
              <a:rPr lang="et-EE" altLang="et-EE" sz="3200" kern="0">
                <a:solidFill>
                  <a:srgbClr val="000000"/>
                </a:solidFill>
                <a:latin typeface="Arial"/>
                <a:cs typeface="Arial"/>
              </a:rPr>
              <a:t>Abikõlblikud kulud: </a:t>
            </a:r>
            <a:endParaRPr lang="et-EE"/>
          </a:p>
        </p:txBody>
      </p:sp>
      <p:sp>
        <p:nvSpPr>
          <p:cNvPr id="3" name="Sisu kohatäide 2"/>
          <p:cNvSpPr>
            <a:spLocks noGrp="1"/>
          </p:cNvSpPr>
          <p:nvPr>
            <p:ph idx="1"/>
          </p:nvPr>
        </p:nvSpPr>
        <p:spPr>
          <a:xfrm>
            <a:off x="628650" y="1275907"/>
            <a:ext cx="7886700" cy="4901056"/>
          </a:xfrm>
        </p:spPr>
        <p:txBody>
          <a:bodyPr/>
          <a:lstStyle/>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Projektitoetuse abikõlblikud kulud on:</a:t>
            </a:r>
          </a:p>
          <a:p>
            <a:pPr marL="0" lvl="0" indent="0" eaLnBrk="0" fontAlgn="base" hangingPunct="0">
              <a:lnSpc>
                <a:spcPct val="100000"/>
              </a:lnSpc>
              <a:spcBef>
                <a:spcPct val="20000"/>
              </a:spcBef>
              <a:spcAft>
                <a:spcPct val="0"/>
              </a:spcAft>
              <a:buNone/>
              <a:defRPr/>
            </a:pPr>
            <a:br>
              <a:rPr lang="et-EE" sz="1600" kern="0">
                <a:solidFill>
                  <a:srgbClr val="000000"/>
                </a:solidFill>
                <a:latin typeface="Arial"/>
                <a:cs typeface="Arial"/>
              </a:rPr>
            </a:br>
            <a:r>
              <a:rPr lang="et-EE" sz="1600" kern="0">
                <a:solidFill>
                  <a:srgbClr val="000000"/>
                </a:solidFill>
                <a:latin typeface="Arial"/>
                <a:cs typeface="Arial"/>
              </a:rPr>
              <a:t> 1) ehitise ehitamise ja parendamise kulud;</a:t>
            </a:r>
            <a:br>
              <a:rPr lang="et-EE" sz="1600" kern="0">
                <a:solidFill>
                  <a:srgbClr val="000000"/>
                </a:solidFill>
                <a:latin typeface="Arial"/>
                <a:cs typeface="Arial"/>
              </a:rPr>
            </a:br>
            <a:r>
              <a:rPr lang="et-EE" sz="1600" kern="0">
                <a:solidFill>
                  <a:srgbClr val="000000"/>
                </a:solidFill>
                <a:latin typeface="Arial"/>
                <a:cs typeface="Arial"/>
              </a:rPr>
              <a:t> 2) veevarustus-, kanalisatsiooni- ja reoveepuhastussüsteemi, elektrisüsteemi ja elektripaigaldise, uue põlvkonna elektroonilise side juurdepääsuvõrgu ja juurdepääsutee ehitamise kulud ning nende juurde kuuluvate seadmete ostmise, paigaldamise ja vastava võrguga liitumise (edaspidi koos </a:t>
            </a:r>
            <a:r>
              <a:rPr lang="et-EE" sz="1600" i="1" kern="0" err="1">
                <a:solidFill>
                  <a:srgbClr val="000000"/>
                </a:solidFill>
                <a:latin typeface="Arial"/>
                <a:cs typeface="Arial"/>
              </a:rPr>
              <a:t>taristuinvesteering</a:t>
            </a:r>
            <a:r>
              <a:rPr lang="et-EE" sz="1600" kern="0">
                <a:solidFill>
                  <a:srgbClr val="000000"/>
                </a:solidFill>
                <a:latin typeface="Arial"/>
                <a:cs typeface="Arial"/>
              </a:rPr>
              <a:t>) kulud;</a:t>
            </a:r>
            <a:br>
              <a:rPr lang="et-EE" sz="1600" kern="0">
                <a:solidFill>
                  <a:srgbClr val="000000"/>
                </a:solidFill>
                <a:latin typeface="Arial"/>
                <a:cs typeface="Arial"/>
              </a:rPr>
            </a:br>
            <a:r>
              <a:rPr lang="et-EE" sz="1600" kern="0">
                <a:solidFill>
                  <a:srgbClr val="000000"/>
                </a:solidFill>
                <a:latin typeface="Arial"/>
                <a:cs typeface="Arial"/>
              </a:rPr>
              <a:t> 3) masina, seadme, sisseseade või muu põhivara ostmise, liisimise ja paigaldamise kulud;</a:t>
            </a:r>
            <a:br>
              <a:rPr lang="et-EE" sz="1600" kern="0">
                <a:solidFill>
                  <a:srgbClr val="000000"/>
                </a:solidFill>
                <a:latin typeface="Arial"/>
                <a:cs typeface="Arial"/>
              </a:rPr>
            </a:br>
            <a:r>
              <a:rPr lang="et-EE" sz="1600" kern="0">
                <a:solidFill>
                  <a:srgbClr val="000000"/>
                </a:solidFill>
                <a:latin typeface="Arial"/>
                <a:cs typeface="Arial"/>
              </a:rPr>
              <a:t> 4) maastikusõiduki või mootorsõiduki ostmise ja liisimise kulud, kui selle sihtotstarve on teenuse osutamine tegevuspiirkonnas ning kui projektitoetust taotleb ettevõtja, mittetulundusühing või sihtasutus;</a:t>
            </a:r>
            <a:br>
              <a:rPr lang="et-EE" sz="1600" kern="0">
                <a:solidFill>
                  <a:srgbClr val="000000"/>
                </a:solidFill>
                <a:latin typeface="Arial"/>
                <a:cs typeface="Arial"/>
              </a:rPr>
            </a:br>
            <a:r>
              <a:rPr lang="et-EE" sz="1600" kern="0">
                <a:solidFill>
                  <a:srgbClr val="000000"/>
                </a:solidFill>
                <a:latin typeface="Arial"/>
                <a:cs typeface="Arial"/>
              </a:rPr>
              <a:t> 5) infotehnoloogilise lahenduse ja tarkvara ostmise ning paigaldamise kulud;</a:t>
            </a:r>
            <a:br>
              <a:rPr lang="et-EE" sz="1600" kern="0">
                <a:solidFill>
                  <a:srgbClr val="000000"/>
                </a:solidFill>
                <a:latin typeface="Arial"/>
                <a:cs typeface="Arial"/>
              </a:rPr>
            </a:br>
            <a:r>
              <a:rPr lang="et-EE" sz="1600" kern="0">
                <a:solidFill>
                  <a:srgbClr val="000000"/>
                </a:solidFill>
                <a:latin typeface="Arial"/>
                <a:cs typeface="Arial"/>
              </a:rPr>
              <a:t> 6) teostatavusuuringu koostamise kulud;</a:t>
            </a:r>
            <a:br>
              <a:rPr lang="et-EE" sz="1600" kern="0">
                <a:solidFill>
                  <a:srgbClr val="000000"/>
                </a:solidFill>
                <a:latin typeface="Arial"/>
                <a:cs typeface="Arial"/>
              </a:rPr>
            </a:br>
            <a:r>
              <a:rPr lang="et-EE" sz="1600" kern="0">
                <a:solidFill>
                  <a:srgbClr val="000000"/>
                </a:solidFill>
                <a:latin typeface="Arial"/>
                <a:cs typeface="Arial"/>
              </a:rPr>
              <a:t> 7) </a:t>
            </a:r>
            <a:r>
              <a:rPr lang="et-EE" sz="1600" b="1" kern="0">
                <a:solidFill>
                  <a:srgbClr val="000000"/>
                </a:solidFill>
                <a:latin typeface="Arial"/>
                <a:cs typeface="Arial"/>
              </a:rPr>
              <a:t>sellise töö, teenuse ja kauba ostmise kulud, mis ei ole punktides 1–6 nimetatud tegevuse osa.</a:t>
            </a:r>
          </a:p>
          <a:p>
            <a:endParaRPr lang="et-EE"/>
          </a:p>
        </p:txBody>
      </p:sp>
    </p:spTree>
    <p:extLst>
      <p:ext uri="{BB962C8B-B14F-4D97-AF65-F5344CB8AC3E}">
        <p14:creationId xmlns:p14="http://schemas.microsoft.com/office/powerpoint/2010/main" val="208773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3600" kern="0">
                <a:solidFill>
                  <a:srgbClr val="000000"/>
                </a:solidFill>
                <a:latin typeface="Arial"/>
                <a:cs typeface="Arial"/>
              </a:rPr>
              <a:t>Mitteabikõlblikud kulud: </a:t>
            </a:r>
            <a:endParaRPr lang="et-EE"/>
          </a:p>
        </p:txBody>
      </p:sp>
      <p:sp>
        <p:nvSpPr>
          <p:cNvPr id="3" name="Sisu kohatäide 2"/>
          <p:cNvSpPr>
            <a:spLocks noGrp="1"/>
          </p:cNvSpPr>
          <p:nvPr>
            <p:ph idx="1"/>
          </p:nvPr>
        </p:nvSpPr>
        <p:spPr>
          <a:xfrm>
            <a:off x="628650" y="1360967"/>
            <a:ext cx="7886700" cy="4815996"/>
          </a:xfrm>
        </p:spPr>
        <p:txBody>
          <a:bodyPr/>
          <a:lstStyle/>
          <a:p>
            <a:r>
              <a:rPr lang="et-EE" altLang="et-EE" sz="1600" kern="0">
                <a:solidFill>
                  <a:srgbClr val="000000"/>
                </a:solidFill>
                <a:latin typeface="Arial"/>
                <a:cs typeface="Arial"/>
              </a:rPr>
              <a:t>Abikõlblikud ei ole järgmised kulud:</a:t>
            </a:r>
            <a:br>
              <a:rPr lang="et-EE" altLang="et-EE" sz="1600" kern="0">
                <a:solidFill>
                  <a:srgbClr val="000000"/>
                </a:solidFill>
                <a:latin typeface="Arial"/>
                <a:cs typeface="Arial"/>
              </a:rPr>
            </a:br>
            <a:r>
              <a:rPr lang="et-EE" altLang="et-EE" sz="1600" kern="0">
                <a:solidFill>
                  <a:srgbClr val="000000"/>
                </a:solidFill>
                <a:latin typeface="Arial"/>
                <a:cs typeface="Arial"/>
              </a:rPr>
              <a:t> 1) maa ja olemasoleva ehitise ostmise ning üürimise või rentimise kulud, </a:t>
            </a:r>
            <a:r>
              <a:rPr lang="et-EE" altLang="et-EE" sz="1600" b="1" kern="0">
                <a:solidFill>
                  <a:srgbClr val="000000"/>
                </a:solidFill>
                <a:latin typeface="Arial"/>
                <a:cs typeface="Arial"/>
              </a:rPr>
              <a:t>välja arvatud kontoriruumi ja ürituse korraldamiseks vajaliku maa ja ruumi rentimise kulud</a:t>
            </a:r>
            <a:r>
              <a:rPr lang="et-EE" altLang="et-EE" sz="1600" kern="0">
                <a:solidFill>
                  <a:srgbClr val="000000"/>
                </a:solidFill>
                <a:latin typeface="Arial"/>
                <a:cs typeface="Arial"/>
              </a:rPr>
              <a:t>;</a:t>
            </a:r>
            <a:br>
              <a:rPr lang="et-EE" altLang="et-EE" sz="1600" kern="0">
                <a:solidFill>
                  <a:srgbClr val="000000"/>
                </a:solidFill>
                <a:latin typeface="Arial"/>
                <a:cs typeface="Arial"/>
              </a:rPr>
            </a:br>
            <a:r>
              <a:rPr lang="et-EE" altLang="et-EE" sz="1600" kern="0">
                <a:solidFill>
                  <a:srgbClr val="000000"/>
                </a:solidFill>
                <a:latin typeface="Arial"/>
                <a:cs typeface="Arial"/>
              </a:rPr>
              <a:t> </a:t>
            </a:r>
            <a:r>
              <a:rPr lang="et-EE" altLang="et-EE" sz="1600" b="1" kern="0">
                <a:solidFill>
                  <a:srgbClr val="000000"/>
                </a:solidFill>
                <a:latin typeface="Arial"/>
                <a:cs typeface="Arial"/>
              </a:rPr>
              <a:t>2) käibemaks juhul, kui projektitoetuse taotlejal on võimalik taotleda selle tagastamist käibemaksuseaduse alusel;</a:t>
            </a:r>
            <a:br>
              <a:rPr lang="et-EE" altLang="et-EE" sz="1600" kern="0">
                <a:solidFill>
                  <a:srgbClr val="000000"/>
                </a:solidFill>
                <a:latin typeface="Arial"/>
                <a:cs typeface="Arial"/>
              </a:rPr>
            </a:br>
            <a:r>
              <a:rPr lang="et-EE" altLang="et-EE" sz="1600" b="1" kern="0">
                <a:solidFill>
                  <a:srgbClr val="000000"/>
                </a:solidFill>
                <a:latin typeface="Arial"/>
                <a:cs typeface="Arial"/>
              </a:rPr>
              <a:t> 3) sularahamaksed;</a:t>
            </a:r>
            <a:br>
              <a:rPr lang="et-EE" altLang="et-EE" sz="1600" kern="0">
                <a:solidFill>
                  <a:srgbClr val="000000"/>
                </a:solidFill>
                <a:latin typeface="Arial"/>
                <a:cs typeface="Arial"/>
              </a:rPr>
            </a:br>
            <a:r>
              <a:rPr lang="et-EE" altLang="et-EE" sz="1600" kern="0">
                <a:solidFill>
                  <a:srgbClr val="000000"/>
                </a:solidFill>
                <a:latin typeface="Arial"/>
                <a:cs typeface="Arial"/>
              </a:rPr>
              <a:t> 4) riigilõiv, teenustasu pangatoimingu eest, tagatismakse, intress ja muu finantsteenusega seotud kulu;</a:t>
            </a:r>
            <a:br>
              <a:rPr lang="et-EE" altLang="et-EE" sz="1600" kern="0">
                <a:solidFill>
                  <a:srgbClr val="000000"/>
                </a:solidFill>
                <a:latin typeface="Arial"/>
                <a:cs typeface="Arial"/>
              </a:rPr>
            </a:br>
            <a:r>
              <a:rPr lang="et-EE" altLang="et-EE" sz="1600" kern="0">
                <a:solidFill>
                  <a:srgbClr val="000000"/>
                </a:solidFill>
                <a:latin typeface="Arial"/>
                <a:cs typeface="Arial"/>
              </a:rPr>
              <a:t> 5) õigus- ja raamatupidamisteenuse kulud;</a:t>
            </a:r>
            <a:br>
              <a:rPr lang="et-EE" altLang="et-EE" sz="1600" kern="0">
                <a:solidFill>
                  <a:srgbClr val="000000"/>
                </a:solidFill>
                <a:latin typeface="Arial"/>
                <a:cs typeface="Arial"/>
              </a:rPr>
            </a:br>
            <a:r>
              <a:rPr lang="et-EE" altLang="et-EE" sz="1600" kern="0">
                <a:solidFill>
                  <a:srgbClr val="000000"/>
                </a:solidFill>
                <a:latin typeface="Arial"/>
                <a:cs typeface="Arial"/>
              </a:rPr>
              <a:t> 6) viivis, trahv ja muu rahaline karistus ning kohtumenetluse korral menetluskulud;</a:t>
            </a:r>
            <a:br>
              <a:rPr lang="et-EE" altLang="et-EE" sz="1600" kern="0">
                <a:solidFill>
                  <a:srgbClr val="000000"/>
                </a:solidFill>
                <a:latin typeface="Arial"/>
                <a:cs typeface="Arial"/>
              </a:rPr>
            </a:br>
            <a:r>
              <a:rPr lang="et-EE" altLang="et-EE" sz="1600" kern="0">
                <a:solidFill>
                  <a:srgbClr val="000000"/>
                </a:solidFill>
                <a:latin typeface="Arial"/>
                <a:cs typeface="Arial"/>
              </a:rPr>
              <a:t> 7) kulutused stipendiumile, </a:t>
            </a:r>
            <a:r>
              <a:rPr lang="et-EE" altLang="et-EE" sz="1600" b="1" kern="0">
                <a:solidFill>
                  <a:srgbClr val="000000"/>
                </a:solidFill>
                <a:latin typeface="Arial"/>
                <a:cs typeface="Arial"/>
              </a:rPr>
              <a:t>annetustele, auhindadele, meenetele ja kingitustele</a:t>
            </a:r>
            <a:br>
              <a:rPr lang="et-EE" altLang="et-EE" sz="1600" kern="0">
                <a:solidFill>
                  <a:srgbClr val="000000"/>
                </a:solidFill>
                <a:latin typeface="Arial"/>
                <a:cs typeface="Arial"/>
              </a:rPr>
            </a:br>
            <a:r>
              <a:rPr lang="et-EE" altLang="et-EE" sz="1600" kern="0">
                <a:solidFill>
                  <a:srgbClr val="000000"/>
                </a:solidFill>
                <a:latin typeface="Arial"/>
                <a:cs typeface="Arial"/>
              </a:rPr>
              <a:t> 8) erisoodustuselt tulumaksuseaduse § 48 lõike 4 tähenduses tasutav maks;</a:t>
            </a:r>
            <a:br>
              <a:rPr lang="et-EE" altLang="et-EE" sz="1600" kern="0">
                <a:solidFill>
                  <a:srgbClr val="000000"/>
                </a:solidFill>
                <a:latin typeface="Arial"/>
                <a:cs typeface="Arial"/>
              </a:rPr>
            </a:br>
            <a:r>
              <a:rPr lang="et-EE" altLang="et-EE" sz="1600" kern="0">
                <a:solidFill>
                  <a:srgbClr val="000000"/>
                </a:solidFill>
                <a:latin typeface="Arial"/>
                <a:cs typeface="Arial"/>
              </a:rPr>
              <a:t> 9) </a:t>
            </a:r>
            <a:r>
              <a:rPr lang="et-EE" altLang="et-EE" sz="1600" b="1" kern="0">
                <a:solidFill>
                  <a:srgbClr val="000000"/>
                </a:solidFill>
                <a:latin typeface="Arial"/>
                <a:cs typeface="Arial"/>
              </a:rPr>
              <a:t>eksperdi või projektijuhi </a:t>
            </a:r>
            <a:r>
              <a:rPr lang="et-EE" altLang="et-EE" sz="1600" kern="0">
                <a:solidFill>
                  <a:srgbClr val="000000"/>
                </a:solidFill>
                <a:latin typeface="Arial"/>
                <a:cs typeface="Arial"/>
              </a:rPr>
              <a:t>töötasu, sealhulgas sotsiaal- ja tulumaks ning kohustusliku kogumispensioni ja töötuskindlustusmaksed, </a:t>
            </a:r>
            <a:r>
              <a:rPr lang="et-EE" altLang="et-EE" sz="1600" b="1" kern="0">
                <a:solidFill>
                  <a:srgbClr val="000000"/>
                </a:solidFill>
                <a:latin typeface="Arial"/>
                <a:cs typeface="Arial"/>
              </a:rPr>
              <a:t>kui ekspert või projektijuht on ametnik või avalikus teenistuses töötav töötaja või riigi või kohaliku omavalitsuse üksuse hallatava asutuse töötaja, kelle tööülesanded on sarnased toetatava tegevusega</a:t>
            </a:r>
            <a:endParaRPr lang="et-EE"/>
          </a:p>
        </p:txBody>
      </p:sp>
    </p:spTree>
    <p:extLst>
      <p:ext uri="{BB962C8B-B14F-4D97-AF65-F5344CB8AC3E}">
        <p14:creationId xmlns:p14="http://schemas.microsoft.com/office/powerpoint/2010/main" val="384415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3600" kern="0">
                <a:solidFill>
                  <a:srgbClr val="000000"/>
                </a:solidFill>
                <a:latin typeface="Arial"/>
                <a:cs typeface="Arial"/>
              </a:rPr>
              <a:t>Mitteabikõlblikud kulud: </a:t>
            </a:r>
            <a:endParaRPr lang="et-EE"/>
          </a:p>
        </p:txBody>
      </p:sp>
      <p:sp>
        <p:nvSpPr>
          <p:cNvPr id="3" name="Sisu kohatäide 2"/>
          <p:cNvSpPr>
            <a:spLocks noGrp="1"/>
          </p:cNvSpPr>
          <p:nvPr>
            <p:ph idx="1"/>
          </p:nvPr>
        </p:nvSpPr>
        <p:spPr>
          <a:xfrm>
            <a:off x="628650" y="1307805"/>
            <a:ext cx="7886700" cy="4869158"/>
          </a:xfrm>
        </p:spPr>
        <p:txBody>
          <a:bodyPr/>
          <a:lstStyle/>
          <a:p>
            <a:r>
              <a:rPr lang="et-EE" sz="1600" kern="0">
                <a:solidFill>
                  <a:srgbClr val="000000"/>
                </a:solidFill>
                <a:latin typeface="Arial"/>
                <a:cs typeface="Arial"/>
              </a:rPr>
              <a:t>10) </a:t>
            </a:r>
            <a:r>
              <a:rPr lang="et-EE" sz="1600" b="1" kern="0">
                <a:solidFill>
                  <a:srgbClr val="000000"/>
                </a:solidFill>
                <a:latin typeface="Arial"/>
                <a:cs typeface="Arial"/>
              </a:rPr>
              <a:t>sõiduauto</a:t>
            </a:r>
            <a:r>
              <a:rPr lang="et-EE" sz="1600" kern="0">
                <a:solidFill>
                  <a:srgbClr val="000000"/>
                </a:solidFill>
                <a:latin typeface="Arial"/>
                <a:cs typeface="Arial"/>
              </a:rPr>
              <a:t> ostmise ja liisimise kulud;</a:t>
            </a:r>
            <a:br>
              <a:rPr lang="et-EE" sz="1600" kern="0">
                <a:solidFill>
                  <a:srgbClr val="000000"/>
                </a:solidFill>
                <a:latin typeface="Arial"/>
                <a:cs typeface="Arial"/>
              </a:rPr>
            </a:br>
            <a:r>
              <a:rPr lang="et-EE" sz="1600" kern="0">
                <a:solidFill>
                  <a:srgbClr val="000000"/>
                </a:solidFill>
                <a:latin typeface="Arial"/>
                <a:cs typeface="Arial"/>
              </a:rPr>
              <a:t> 11) kulud, mis on seotud liisingulepinguga, nagu liisinguandja kasumimäär, intressi refinantseerimiskulud, üldkulud ja kindlustusmaksed;</a:t>
            </a:r>
            <a:br>
              <a:rPr lang="et-EE" sz="1600" kern="0">
                <a:solidFill>
                  <a:srgbClr val="000000"/>
                </a:solidFill>
                <a:latin typeface="Arial"/>
                <a:cs typeface="Arial"/>
              </a:rPr>
            </a:br>
            <a:r>
              <a:rPr lang="et-EE" sz="1600" kern="0">
                <a:solidFill>
                  <a:srgbClr val="000000"/>
                </a:solidFill>
                <a:latin typeface="Arial"/>
                <a:cs typeface="Arial"/>
              </a:rPr>
              <a:t> 12) liisingumakse, kui asja omandiõigus ei ole viie aasta möödudes arvates PRIA poolt projektitaotluse rahuldamise otsuse tegemisest, kuid mitte hiljem kui 2023. aasta 30. juunil üle läinud toetuse saajale;</a:t>
            </a:r>
            <a:br>
              <a:rPr lang="et-EE" sz="1600" kern="0">
                <a:solidFill>
                  <a:srgbClr val="000000"/>
                </a:solidFill>
                <a:latin typeface="Arial"/>
                <a:cs typeface="Arial"/>
              </a:rPr>
            </a:br>
            <a:r>
              <a:rPr lang="et-EE" sz="1600" b="1" kern="0">
                <a:solidFill>
                  <a:srgbClr val="000000"/>
                </a:solidFill>
                <a:latin typeface="Arial"/>
                <a:cs typeface="Arial"/>
              </a:rPr>
              <a:t> 13) kohaliku omavalitsuse üksuse ülesande asendamiseks tehtud kulud;</a:t>
            </a:r>
            <a:br>
              <a:rPr lang="et-EE" sz="1600" kern="0">
                <a:solidFill>
                  <a:srgbClr val="000000"/>
                </a:solidFill>
                <a:latin typeface="Arial"/>
                <a:cs typeface="Arial"/>
              </a:rPr>
            </a:br>
            <a:r>
              <a:rPr lang="et-EE" sz="1600" kern="0">
                <a:solidFill>
                  <a:srgbClr val="000000"/>
                </a:solidFill>
                <a:latin typeface="Arial"/>
                <a:cs typeface="Arial"/>
              </a:rPr>
              <a:t> 14) kulud, mis on vastuolus Euroopa Parlamendi ja nõukogu määruse (EL) nr 1305/2013 III jaotise I ja II peatükis nimetatud meetmete ning sama määruse artiklites 60 ja 61 sätestatud nõuetega;</a:t>
            </a:r>
            <a:br>
              <a:rPr lang="et-EE" sz="1600" kern="0">
                <a:solidFill>
                  <a:srgbClr val="000000"/>
                </a:solidFill>
                <a:latin typeface="Arial"/>
                <a:cs typeface="Arial"/>
              </a:rPr>
            </a:br>
            <a:r>
              <a:rPr lang="et-EE" sz="1600" b="1" kern="0">
                <a:solidFill>
                  <a:srgbClr val="000000"/>
                </a:solidFill>
                <a:latin typeface="Arial"/>
                <a:cs typeface="Arial"/>
              </a:rPr>
              <a:t> 15) projekti toetatava tegevuse elluviimisega seotud üldkulud, välja arvatud ühis-, teadmussiirde- ja koostööprojekti projektijuhtimisega seotud otsesed personalikulud ja kaudsed kulud;</a:t>
            </a:r>
            <a:br>
              <a:rPr lang="et-EE" sz="1600" kern="0">
                <a:solidFill>
                  <a:srgbClr val="000000"/>
                </a:solidFill>
                <a:latin typeface="Arial"/>
                <a:cs typeface="Arial"/>
              </a:rPr>
            </a:br>
            <a:r>
              <a:rPr lang="et-EE" sz="1600" kern="0">
                <a:solidFill>
                  <a:srgbClr val="000000"/>
                </a:solidFill>
                <a:latin typeface="Arial"/>
                <a:cs typeface="Arial"/>
              </a:rPr>
              <a:t> 16) </a:t>
            </a:r>
            <a:r>
              <a:rPr lang="et-EE" sz="1600" b="1" kern="0">
                <a:solidFill>
                  <a:srgbClr val="000000"/>
                </a:solidFill>
                <a:latin typeface="Arial"/>
                <a:cs typeface="Arial"/>
              </a:rPr>
              <a:t>ühis-, teadmussiirde- ja koostööprojekti elluviimisega seotud projektijuhtimise otsesed personalikulud ja kaudsed kulud,</a:t>
            </a:r>
            <a:r>
              <a:rPr lang="et-EE" sz="1600" kern="0">
                <a:solidFill>
                  <a:srgbClr val="000000"/>
                </a:solidFill>
                <a:latin typeface="Arial"/>
                <a:cs typeface="Arial"/>
              </a:rPr>
              <a:t> kui projektitoetuse taotleja on kohaliku omavalitsuse üksus või põllu- ja maamajanduse valdkonna riigimuuseum;</a:t>
            </a:r>
            <a:br>
              <a:rPr lang="et-EE" sz="1600" kern="0">
                <a:solidFill>
                  <a:srgbClr val="000000"/>
                </a:solidFill>
                <a:latin typeface="Arial"/>
                <a:cs typeface="Arial"/>
              </a:rPr>
            </a:br>
            <a:endParaRPr lang="et-EE"/>
          </a:p>
        </p:txBody>
      </p:sp>
    </p:spTree>
    <p:extLst>
      <p:ext uri="{BB962C8B-B14F-4D97-AF65-F5344CB8AC3E}">
        <p14:creationId xmlns:p14="http://schemas.microsoft.com/office/powerpoint/2010/main" val="129821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8650" y="365127"/>
            <a:ext cx="7886700" cy="921414"/>
          </a:xfrm>
        </p:spPr>
        <p:txBody>
          <a:bodyPr/>
          <a:lstStyle/>
          <a:p>
            <a:r>
              <a:rPr lang="et-EE" altLang="et-EE" sz="3600" kern="0">
                <a:solidFill>
                  <a:srgbClr val="000000"/>
                </a:solidFill>
                <a:latin typeface="Arial"/>
                <a:cs typeface="Arial"/>
              </a:rPr>
              <a:t>Mitteabikõlblikud kulud: </a:t>
            </a:r>
            <a:endParaRPr lang="et-EE"/>
          </a:p>
        </p:txBody>
      </p:sp>
      <p:sp>
        <p:nvSpPr>
          <p:cNvPr id="3" name="Sisu kohatäide 2"/>
          <p:cNvSpPr>
            <a:spLocks noGrp="1"/>
          </p:cNvSpPr>
          <p:nvPr>
            <p:ph idx="1"/>
          </p:nvPr>
        </p:nvSpPr>
        <p:spPr>
          <a:xfrm>
            <a:off x="628650" y="1084522"/>
            <a:ext cx="7886700" cy="5092442"/>
          </a:xfrm>
        </p:spPr>
        <p:txBody>
          <a:bodyPr>
            <a:normAutofit/>
          </a:bodyPr>
          <a:lstStyle/>
          <a:p>
            <a:pPr marL="0" lvl="0" indent="0" eaLnBrk="0" fontAlgn="base" hangingPunct="0">
              <a:lnSpc>
                <a:spcPct val="100000"/>
              </a:lnSpc>
              <a:spcBef>
                <a:spcPct val="20000"/>
              </a:spcBef>
              <a:spcAft>
                <a:spcPct val="0"/>
              </a:spcAft>
              <a:buNone/>
            </a:pPr>
            <a:r>
              <a:rPr lang="et-EE" altLang="et-EE" sz="1600" b="1" kern="0">
                <a:solidFill>
                  <a:srgbClr val="000000"/>
                </a:solidFill>
                <a:latin typeface="Arial"/>
                <a:cs typeface="Arial"/>
              </a:rPr>
              <a:t>17) ühis-, teadmussiirde- ja koostööprojekti elluviimisega seotud projektijuhtimise otsesed personalikulud, mille maksumus ületab 20 protsenti ühis-, teadmussiirde- ja koostööprojekti projektijuhtimisega seotud abikõlblikest kuludest, sealhulgas projektijuhi brutotunnitasu, mis ületab kümmet eurot;</a:t>
            </a:r>
            <a:br>
              <a:rPr lang="et-EE" altLang="et-EE" sz="1600" b="1" kern="0">
                <a:solidFill>
                  <a:srgbClr val="000000"/>
                </a:solidFill>
                <a:latin typeface="Arial"/>
                <a:cs typeface="Arial"/>
              </a:rPr>
            </a:br>
            <a:r>
              <a:rPr lang="et-EE" altLang="et-EE" sz="1600" kern="0">
                <a:solidFill>
                  <a:srgbClr val="000000"/>
                </a:solidFill>
                <a:latin typeface="Arial"/>
                <a:cs typeface="Arial"/>
              </a:rPr>
              <a:t> 18) projektijuhtimise otsesed personalikulud ja kaudsed kulud, mille maksumus on arvutatud Euroopa Parlamendi ja nõukogu määruse (EL) nr 1305/2013 artikli 45 lõike 2 punktides a ja b nimetatud abikõlblikest kuludest;</a:t>
            </a:r>
            <a:br>
              <a:rPr lang="et-EE" altLang="et-EE" sz="1600" kern="0">
                <a:solidFill>
                  <a:srgbClr val="000000"/>
                </a:solidFill>
                <a:latin typeface="Arial"/>
                <a:cs typeface="Arial"/>
              </a:rPr>
            </a:br>
            <a:r>
              <a:rPr lang="et-EE" altLang="et-EE" sz="1600" kern="0">
                <a:solidFill>
                  <a:srgbClr val="000000"/>
                </a:solidFill>
                <a:latin typeface="Arial"/>
                <a:cs typeface="Arial"/>
              </a:rPr>
              <a:t> 19) kasutatud kauba ostmise ja liisimise kulud, välja arvatud § 30 lõikes 4 sätestatud juhul;</a:t>
            </a:r>
            <a:br>
              <a:rPr lang="et-EE" altLang="et-EE" sz="1600" kern="0">
                <a:solidFill>
                  <a:srgbClr val="000000"/>
                </a:solidFill>
                <a:latin typeface="Arial"/>
                <a:cs typeface="Arial"/>
              </a:rPr>
            </a:br>
            <a:r>
              <a:rPr lang="et-EE" altLang="et-EE" sz="1600" kern="0">
                <a:solidFill>
                  <a:srgbClr val="000000"/>
                </a:solidFill>
                <a:latin typeface="Arial"/>
                <a:cs typeface="Arial"/>
              </a:rPr>
              <a:t> 20) kulud, mis ületavad Euroopa Liidu ühise põllumajanduspoliitika rakendamise seaduse § 99 lõikes 6 nimetatud võrdlushindade kataloogi kantud asja või teenuse piirhinda, kui taotletakse toetust asja või teenuse kohta, mis on kantud nimetatud võrdlushindade kataloogi;</a:t>
            </a:r>
            <a:br>
              <a:rPr lang="et-EE" altLang="et-EE" sz="1600" kern="0">
                <a:solidFill>
                  <a:srgbClr val="000000"/>
                </a:solidFill>
                <a:latin typeface="Arial"/>
                <a:cs typeface="Arial"/>
              </a:rPr>
            </a:br>
            <a:r>
              <a:rPr lang="et-EE" altLang="et-EE" sz="1600" kern="0">
                <a:solidFill>
                  <a:srgbClr val="000000"/>
                </a:solidFill>
                <a:latin typeface="Arial"/>
                <a:cs typeface="Arial"/>
              </a:rPr>
              <a:t> </a:t>
            </a:r>
            <a:r>
              <a:rPr lang="et-EE" altLang="et-EE" sz="1600" b="1" kern="0">
                <a:solidFill>
                  <a:srgbClr val="000000"/>
                </a:solidFill>
                <a:latin typeface="Arial"/>
                <a:cs typeface="Arial"/>
              </a:rPr>
              <a:t>21) ühis- ja koostööprojektis osaleva selle partneri kulud, kes ei ole taotleja;</a:t>
            </a:r>
            <a:br>
              <a:rPr lang="et-EE" altLang="et-EE" sz="1600" kern="0">
                <a:solidFill>
                  <a:srgbClr val="000000"/>
                </a:solidFill>
                <a:latin typeface="Arial"/>
                <a:cs typeface="Arial"/>
              </a:rPr>
            </a:br>
            <a:r>
              <a:rPr lang="et-EE" altLang="et-EE" sz="1600" kern="0">
                <a:solidFill>
                  <a:srgbClr val="000000"/>
                </a:solidFill>
                <a:latin typeface="Arial"/>
                <a:cs typeface="Arial"/>
              </a:rPr>
              <a:t> 22) ehitustegevus, mis ei võimalda selle elluviimise järel ehitist sihipäraselt kasutada;</a:t>
            </a:r>
            <a:br>
              <a:rPr lang="et-EE" altLang="et-EE" sz="1600" kern="0">
                <a:solidFill>
                  <a:srgbClr val="000000"/>
                </a:solidFill>
                <a:latin typeface="Arial"/>
                <a:cs typeface="Arial"/>
              </a:rPr>
            </a:br>
            <a:r>
              <a:rPr lang="et-EE" altLang="et-EE" sz="1600" b="1" kern="0">
                <a:solidFill>
                  <a:srgbClr val="000000"/>
                </a:solidFill>
                <a:latin typeface="Arial"/>
                <a:cs typeface="Arial"/>
              </a:rPr>
              <a:t> 23) muud kulud, mis ei ole tegevuse elluviimisega või investeeringu tegemisega otseselt seotud.</a:t>
            </a:r>
          </a:p>
          <a:p>
            <a:endParaRPr lang="et-EE"/>
          </a:p>
        </p:txBody>
      </p:sp>
    </p:spTree>
    <p:extLst>
      <p:ext uri="{BB962C8B-B14F-4D97-AF65-F5344CB8AC3E}">
        <p14:creationId xmlns:p14="http://schemas.microsoft.com/office/powerpoint/2010/main" val="371612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a:xfrm>
            <a:off x="628650" y="1297172"/>
            <a:ext cx="7886700" cy="4879791"/>
          </a:xfrm>
        </p:spPr>
        <p:txBody>
          <a:bodyPr/>
          <a:lstStyle/>
          <a:p>
            <a:pPr marL="0" lvl="0" indent="0" algn="ctr" eaLnBrk="0" fontAlgn="base" hangingPunct="0">
              <a:lnSpc>
                <a:spcPct val="100000"/>
              </a:lnSpc>
              <a:spcBef>
                <a:spcPct val="20000"/>
              </a:spcBef>
              <a:spcAft>
                <a:spcPct val="0"/>
              </a:spcAft>
              <a:buNone/>
            </a:pPr>
            <a:r>
              <a:rPr lang="et-EE" altLang="et-EE" sz="4400" kern="0">
                <a:solidFill>
                  <a:srgbClr val="000000"/>
                </a:solidFill>
                <a:latin typeface="Arial"/>
                <a:cs typeface="Arial"/>
              </a:rPr>
              <a:t>Täname tähelepanu eest!</a:t>
            </a:r>
          </a:p>
          <a:p>
            <a:pPr marL="0" lvl="0" indent="0" algn="ctr" eaLnBrk="0" fontAlgn="base" hangingPunct="0">
              <a:lnSpc>
                <a:spcPct val="100000"/>
              </a:lnSpc>
              <a:spcBef>
                <a:spcPct val="20000"/>
              </a:spcBef>
              <a:spcAft>
                <a:spcPct val="0"/>
              </a:spcAft>
              <a:buNone/>
            </a:pPr>
            <a:endParaRPr lang="et-EE" altLang="et-EE" sz="3200" kern="0">
              <a:solidFill>
                <a:srgbClr val="000000"/>
              </a:solidFill>
              <a:latin typeface="Arial"/>
              <a:cs typeface="Arial"/>
            </a:endParaRPr>
          </a:p>
          <a:p>
            <a:pPr marL="0" lvl="0" indent="0" algn="r" eaLnBrk="0" fontAlgn="base" hangingPunct="0">
              <a:lnSpc>
                <a:spcPct val="100000"/>
              </a:lnSpc>
              <a:spcBef>
                <a:spcPct val="20000"/>
              </a:spcBef>
              <a:spcAft>
                <a:spcPct val="0"/>
              </a:spcAft>
              <a:buNone/>
            </a:pPr>
            <a:endParaRPr lang="et-EE" altLang="et-EE" sz="1800" kern="0">
              <a:solidFill>
                <a:srgbClr val="000000"/>
              </a:solidFill>
              <a:latin typeface="Arial"/>
              <a:cs typeface="Arial"/>
              <a:hlinkClick r:id="rId2"/>
            </a:endParaRPr>
          </a:p>
          <a:p>
            <a:pPr marL="0" lvl="0" indent="0" algn="r" eaLnBrk="0" fontAlgn="base" hangingPunct="0">
              <a:lnSpc>
                <a:spcPct val="100000"/>
              </a:lnSpc>
              <a:spcBef>
                <a:spcPct val="20000"/>
              </a:spcBef>
              <a:spcAft>
                <a:spcPct val="0"/>
              </a:spcAft>
              <a:buNone/>
            </a:pPr>
            <a:r>
              <a:rPr lang="et-EE" altLang="et-EE" sz="1800" kern="0">
                <a:solidFill>
                  <a:srgbClr val="000000"/>
                </a:solidFill>
                <a:latin typeface="Arial"/>
                <a:cs typeface="Arial"/>
                <a:hlinkClick r:id="rId3"/>
              </a:rPr>
              <a:t>www.jogevamaa.com</a:t>
            </a:r>
            <a:endParaRPr lang="et-EE" altLang="et-EE" sz="1800" kern="0">
              <a:solidFill>
                <a:srgbClr val="000000"/>
              </a:solidFill>
              <a:latin typeface="Arial"/>
              <a:cs typeface="Arial"/>
            </a:endParaRPr>
          </a:p>
          <a:p>
            <a:pPr marL="0" lvl="0" indent="0" algn="r" eaLnBrk="0" fontAlgn="base" hangingPunct="0">
              <a:lnSpc>
                <a:spcPct val="100000"/>
              </a:lnSpc>
              <a:spcBef>
                <a:spcPct val="20000"/>
              </a:spcBef>
              <a:spcAft>
                <a:spcPct val="0"/>
              </a:spcAft>
              <a:buNone/>
            </a:pPr>
            <a:r>
              <a:rPr lang="et-EE" altLang="et-EE" sz="1800" kern="0">
                <a:solidFill>
                  <a:srgbClr val="000000"/>
                </a:solidFill>
                <a:latin typeface="Arial"/>
                <a:cs typeface="Arial"/>
              </a:rPr>
              <a:t>info@jogevamaa.com</a:t>
            </a:r>
          </a:p>
          <a:p>
            <a:pPr marL="0" lvl="0" indent="0" algn="r" eaLnBrk="0" fontAlgn="base" hangingPunct="0">
              <a:lnSpc>
                <a:spcPct val="100000"/>
              </a:lnSpc>
              <a:spcBef>
                <a:spcPct val="20000"/>
              </a:spcBef>
              <a:spcAft>
                <a:spcPct val="0"/>
              </a:spcAft>
              <a:buNone/>
            </a:pPr>
            <a:r>
              <a:rPr lang="et-EE" altLang="et-EE" sz="1800" kern="0">
                <a:solidFill>
                  <a:srgbClr val="000000"/>
                </a:solidFill>
                <a:latin typeface="Arial"/>
                <a:cs typeface="Arial"/>
              </a:rPr>
              <a:t>+ 372 5307 0870 Kaire Kaasik</a:t>
            </a:r>
          </a:p>
          <a:p>
            <a:pPr marL="0" lvl="0" indent="0" algn="r" eaLnBrk="0" fontAlgn="base" hangingPunct="0">
              <a:lnSpc>
                <a:spcPct val="100000"/>
              </a:lnSpc>
              <a:spcBef>
                <a:spcPct val="20000"/>
              </a:spcBef>
              <a:spcAft>
                <a:spcPct val="0"/>
              </a:spcAft>
              <a:buNone/>
            </a:pPr>
            <a:r>
              <a:rPr lang="et-EE" altLang="et-EE" sz="1800" kern="0">
                <a:solidFill>
                  <a:srgbClr val="000000"/>
                </a:solidFill>
                <a:latin typeface="Arial"/>
                <a:cs typeface="Arial"/>
              </a:rPr>
              <a:t>+372 5230 969  Jako Jaagu</a:t>
            </a:r>
          </a:p>
          <a:p>
            <a:endParaRPr lang="et-EE"/>
          </a:p>
        </p:txBody>
      </p:sp>
    </p:spTree>
    <p:extLst>
      <p:ext uri="{BB962C8B-B14F-4D97-AF65-F5344CB8AC3E}">
        <p14:creationId xmlns:p14="http://schemas.microsoft.com/office/powerpoint/2010/main" val="360683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B6C500E3-8B81-47A5-821D-859958FAF643}"/>
              </a:ext>
            </a:extLst>
          </p:cNvPr>
          <p:cNvSpPr>
            <a:spLocks noGrp="1" noChangeArrowheads="1"/>
          </p:cNvSpPr>
          <p:nvPr>
            <p:ph type="title"/>
          </p:nvPr>
        </p:nvSpPr>
        <p:spPr/>
        <p:txBody>
          <a:bodyPr/>
          <a:lstStyle/>
          <a:p>
            <a:pPr eaLnBrk="1"/>
            <a:endParaRPr lang="et-EE" altLang="et-EE"/>
          </a:p>
        </p:txBody>
      </p:sp>
      <p:sp>
        <p:nvSpPr>
          <p:cNvPr id="9219" name="Rectangle 1028">
            <a:extLst>
              <a:ext uri="{FF2B5EF4-FFF2-40B4-BE49-F238E27FC236}">
                <a16:creationId xmlns:a16="http://schemas.microsoft.com/office/drawing/2014/main" id="{14704BB4-844D-4C6E-84A6-B5B9FDA3F03E}"/>
              </a:ext>
            </a:extLst>
          </p:cNvPr>
          <p:cNvSpPr>
            <a:spLocks noChangeArrowheads="1"/>
          </p:cNvSpPr>
          <p:nvPr/>
        </p:nvSpPr>
        <p:spPr bwMode="auto">
          <a:xfrm>
            <a:off x="1375201" y="785161"/>
            <a:ext cx="9144000"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7000"/>
              </a:lnSpc>
              <a:spcBef>
                <a:spcPct val="0"/>
              </a:spcBef>
              <a:spcAft>
                <a:spcPct val="0"/>
              </a:spcAft>
              <a:buClr>
                <a:srgbClr val="000000"/>
              </a:buClr>
              <a:buSzPct val="45000"/>
              <a:buFont typeface="StarSymbol" charset="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7000"/>
              </a:lnSpc>
              <a:spcBef>
                <a:spcPct val="0"/>
              </a:spcBef>
              <a:spcAft>
                <a:spcPct val="0"/>
              </a:spcAft>
              <a:buClr>
                <a:srgbClr val="000000"/>
              </a:buClr>
              <a:buSzPct val="45000"/>
              <a:buFont typeface="StarSymbol" charset="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7000"/>
              </a:lnSpc>
              <a:spcBef>
                <a:spcPct val="0"/>
              </a:spcBef>
              <a:spcAft>
                <a:spcPct val="0"/>
              </a:spcAft>
              <a:buClr>
                <a:srgbClr val="000000"/>
              </a:buClr>
              <a:buSzPct val="45000"/>
              <a:buFont typeface="StarSymbol" charset="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7000"/>
              </a:lnSpc>
              <a:spcBef>
                <a:spcPct val="0"/>
              </a:spcBef>
              <a:spcAft>
                <a:spcPct val="0"/>
              </a:spcAft>
              <a:buClr>
                <a:srgbClr val="000000"/>
              </a:buClr>
              <a:buSzPct val="45000"/>
              <a:buFont typeface="StarSymbol" charset="0"/>
              <a:defRPr sz="20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1814" b="0" i="0" u="none" strike="noStrike" kern="1200" cap="none" spc="0" normalizeH="0" baseline="0" noProof="0">
              <a:ln>
                <a:noFill/>
              </a:ln>
              <a:solidFill>
                <a:prstClr val="white"/>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9220" name="Picture 1027" descr="Jogevamaa_kaart_Vooremaa-PK_CURV_JoKoKo">
            <a:extLst>
              <a:ext uri="{FF2B5EF4-FFF2-40B4-BE49-F238E27FC236}">
                <a16:creationId xmlns:a16="http://schemas.microsoft.com/office/drawing/2014/main" id="{FA3D1B36-F082-42E3-A78D-CCD8E4B73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1"/>
            <a:ext cx="9144000" cy="685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endParaRPr lang="et-EE"/>
          </a:p>
        </p:txBody>
      </p:sp>
      <p:sp>
        <p:nvSpPr>
          <p:cNvPr id="3" name="Alapealkiri 2"/>
          <p:cNvSpPr>
            <a:spLocks noGrp="1"/>
          </p:cNvSpPr>
          <p:nvPr>
            <p:ph type="subTitle" idx="1"/>
          </p:nvPr>
        </p:nvSpPr>
        <p:spPr/>
        <p:txBody>
          <a:bodyPr/>
          <a:lstStyle/>
          <a:p>
            <a:endParaRPr lang="et-EE"/>
          </a:p>
        </p:txBody>
      </p:sp>
      <p:pic>
        <p:nvPicPr>
          <p:cNvPr id="4" name="Picture 2" descr="J:\Blanketid\esitluse pi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525"/>
            <a:ext cx="91408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Skemaatiline diagramm 10"/>
          <p:cNvGraphicFramePr/>
          <p:nvPr/>
        </p:nvGraphicFramePr>
        <p:xfrm>
          <a:off x="119528" y="44624"/>
          <a:ext cx="9052445" cy="5530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37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p:cNvSpPr>
            <a:spLocks noGrp="1"/>
          </p:cNvSpPr>
          <p:nvPr>
            <p:ph type="title"/>
          </p:nvPr>
        </p:nvSpPr>
        <p:spPr/>
        <p:txBody>
          <a:bodyPr/>
          <a:lstStyle/>
          <a:p>
            <a:endParaRPr lang="et-EE"/>
          </a:p>
        </p:txBody>
      </p:sp>
      <p:sp>
        <p:nvSpPr>
          <p:cNvPr id="7" name="Sisu kohatäide 6"/>
          <p:cNvSpPr>
            <a:spLocks noGrp="1"/>
          </p:cNvSpPr>
          <p:nvPr>
            <p:ph idx="1"/>
          </p:nvPr>
        </p:nvSpPr>
        <p:spPr/>
        <p:txBody>
          <a:bodyPr/>
          <a:lstStyle/>
          <a:p>
            <a:endParaRPr lang="et-EE"/>
          </a:p>
        </p:txBody>
      </p:sp>
      <p:pic>
        <p:nvPicPr>
          <p:cNvPr id="4" name="Picture 2" descr="J:\Blanketid\esitluse pi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95"/>
            <a:ext cx="91408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stkülik 4"/>
          <p:cNvSpPr/>
          <p:nvPr/>
        </p:nvSpPr>
        <p:spPr>
          <a:xfrm>
            <a:off x="539552" y="260648"/>
            <a:ext cx="82296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altLang="et-EE" sz="2800" b="0" i="1" u="none" strike="noStrike" kern="1200" cap="none" spc="0" normalizeH="0" baseline="0" noProof="0">
                <a:ln>
                  <a:noFill/>
                </a:ln>
                <a:solidFill>
                  <a:srgbClr val="002060"/>
                </a:solidFill>
                <a:effectLst/>
                <a:uLnTx/>
                <a:uFillTx/>
                <a:latin typeface="Calibri"/>
                <a:ea typeface="+mn-ea"/>
                <a:cs typeface="+mn-cs"/>
              </a:rPr>
              <a:t>Hindamine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altLang="et-EE" sz="2800" b="0" i="1" u="none" strike="noStrike" kern="1200" cap="none" spc="0" normalizeH="0" baseline="0" noProof="0">
              <a:ln>
                <a:noFill/>
              </a:ln>
              <a:solidFill>
                <a:srgbClr val="00206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Tehniline hindamine (kuni 15 </a:t>
            </a:r>
            <a:r>
              <a:rPr kumimoji="0" lang="et-EE" altLang="et-EE" sz="2000" b="0" i="1" u="none" strike="noStrike" kern="1200" cap="none" spc="0" normalizeH="0" baseline="0" noProof="0" err="1">
                <a:ln>
                  <a:noFill/>
                </a:ln>
                <a:solidFill>
                  <a:srgbClr val="002060"/>
                </a:solidFill>
                <a:effectLst/>
                <a:uLnTx/>
                <a:uFillTx/>
                <a:latin typeface="Calibri"/>
                <a:ea typeface="+mn-ea"/>
                <a:cs typeface="+mn-cs"/>
              </a:rPr>
              <a:t>tp</a:t>
            </a:r>
            <a:r>
              <a:rPr kumimoji="0" lang="et-EE" altLang="et-EE" sz="2000" b="0" i="1" u="none" strike="noStrike" kern="1200" cap="none" spc="0" normalizeH="0" baseline="0" noProof="0">
                <a:ln>
                  <a:noFill/>
                </a:ln>
                <a:solidFill>
                  <a:srgbClr val="002060"/>
                </a:solidFill>
                <a:effectLst/>
                <a:uLnTx/>
                <a:uFillTx/>
                <a:latin typeface="Calibri"/>
                <a:ea typeface="+mn-ea"/>
                <a:cs typeface="+mn-cs"/>
              </a:rPr>
              <a:t>, vastus 5 </a:t>
            </a:r>
            <a:r>
              <a:rPr kumimoji="0" lang="et-EE" altLang="et-EE" sz="2000" b="0" i="1" u="none" strike="noStrike" kern="1200" cap="none" spc="0" normalizeH="0" baseline="0" noProof="0" err="1">
                <a:ln>
                  <a:noFill/>
                </a:ln>
                <a:solidFill>
                  <a:srgbClr val="002060"/>
                </a:solidFill>
                <a:effectLst/>
                <a:uLnTx/>
                <a:uFillTx/>
                <a:latin typeface="Calibri"/>
                <a:ea typeface="+mn-ea"/>
                <a:cs typeface="+mn-cs"/>
              </a:rPr>
              <a:t>tp</a:t>
            </a:r>
            <a:r>
              <a:rPr kumimoji="0" lang="et-EE" altLang="et-EE" sz="2000" b="0" i="1" u="none" strike="noStrike" kern="1200" cap="none" spc="0" normalizeH="0" baseline="0" noProof="0">
                <a:ln>
                  <a:noFill/>
                </a:ln>
                <a:solidFill>
                  <a:srgbClr val="002060"/>
                </a:solidFill>
                <a:effectLst/>
                <a:uLnTx/>
                <a:uFillTx/>
                <a:latin typeface="Calibri"/>
                <a:ea typeface="+mn-ea"/>
                <a:cs typeface="+mn-cs"/>
              </a:rPr>
              <a:t>)  23.09.-20.10.2021</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Hindamiskomisjoni töö 21.10-1.11.2021</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Hindamiskomisjoni paikvaatlused 28-31.10.2021</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Projektitaotluste paremusjärjestus 1.11.2021</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Juhatuse kinnitus paremusjärjestusele 9.11.2021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26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endParaRPr lang="et-EE"/>
          </a:p>
        </p:txBody>
      </p:sp>
      <p:sp>
        <p:nvSpPr>
          <p:cNvPr id="3" name="Alapealkiri 2"/>
          <p:cNvSpPr>
            <a:spLocks noGrp="1"/>
          </p:cNvSpPr>
          <p:nvPr>
            <p:ph type="subTitle" idx="1"/>
          </p:nvPr>
        </p:nvSpPr>
        <p:spPr/>
        <p:txBody>
          <a:bodyPr/>
          <a:lstStyle/>
          <a:p>
            <a:endParaRPr lang="et-EE"/>
          </a:p>
        </p:txBody>
      </p:sp>
      <p:pic>
        <p:nvPicPr>
          <p:cNvPr id="4" name="Picture 2" descr="J:\Blanketid\esitluse pi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1" y="-99392"/>
            <a:ext cx="9299133"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stkülik 4"/>
          <p:cNvSpPr/>
          <p:nvPr/>
        </p:nvSpPr>
        <p:spPr>
          <a:xfrm>
            <a:off x="251520" y="0"/>
            <a:ext cx="8784976" cy="52629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altLang="et-EE" sz="2800" b="0" i="1" u="none" strike="noStrike" kern="1200" cap="none" spc="0" normalizeH="0" baseline="0" noProof="0">
              <a:ln>
                <a:noFill/>
              </a:ln>
              <a:solidFill>
                <a:srgbClr val="00206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altLang="et-EE" sz="2800" b="0" i="1" u="none" strike="noStrike" kern="1200" cap="none" spc="0" normalizeH="0" baseline="0" noProof="0">
                <a:ln>
                  <a:noFill/>
                </a:ln>
                <a:solidFill>
                  <a:srgbClr val="002060"/>
                </a:solidFill>
                <a:effectLst/>
                <a:uLnTx/>
                <a:uFillTx/>
                <a:latin typeface="Calibri"/>
                <a:ea typeface="+mn-ea"/>
                <a:cs typeface="+mn-cs"/>
              </a:rPr>
              <a:t>Toetusmeetmed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2000" b="1" i="1"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1" i="1" u="none" strike="noStrike" kern="1200" cap="none" spc="0" normalizeH="0" baseline="0" noProof="0">
                <a:ln>
                  <a:noFill/>
                </a:ln>
                <a:solidFill>
                  <a:srgbClr val="002060"/>
                </a:solidFill>
                <a:effectLst/>
                <a:uLnTx/>
                <a:uFillTx/>
                <a:latin typeface="Calibri"/>
                <a:ea typeface="+mn-ea"/>
                <a:cs typeface="+mn-cs"/>
              </a:rPr>
              <a:t>1 Ettevõtlus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1.2 Ettevõtluse investeeringud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1.2.1 Ettevõtluse investeeringud Põltsamaa piirkonnas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1.2.2 Ettevõtluse investeeringud Vooremaa piirkonnas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1.2.3 Ettevõtluse investeeringud Peipsi piirkonnas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2000" b="0" i="1"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1" i="1" u="none" strike="noStrike" kern="1200" cap="none" spc="0" normalizeH="0" baseline="0" noProof="0">
                <a:ln>
                  <a:noFill/>
                </a:ln>
                <a:solidFill>
                  <a:srgbClr val="002060"/>
                </a:solidFill>
                <a:effectLst/>
                <a:uLnTx/>
                <a:uFillTx/>
                <a:latin typeface="Calibri"/>
                <a:ea typeface="+mn-ea"/>
                <a:cs typeface="+mn-cs"/>
              </a:rPr>
              <a:t>2 Elukeskkond</a:t>
            </a:r>
            <a:endParaRPr kumimoji="0" lang="et-EE" altLang="et-EE" sz="2000" b="0" i="1"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2.2 Kogukondade investeeringud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2.1.1 Kogukondade investeeringud Põltsamaa piirkonnas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2.1.2 Kogukondade investeeringud Vooremaa piirkonnas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altLang="et-EE" sz="2000" b="0" i="1" u="none" strike="noStrike" kern="1200" cap="none" spc="0" normalizeH="0" baseline="0" noProof="0">
                <a:ln>
                  <a:noFill/>
                </a:ln>
                <a:solidFill>
                  <a:srgbClr val="002060"/>
                </a:solidFill>
                <a:effectLst/>
                <a:uLnTx/>
                <a:uFillTx/>
                <a:latin typeface="Calibri"/>
                <a:ea typeface="+mn-ea"/>
                <a:cs typeface="+mn-cs"/>
              </a:rPr>
              <a:t>2.1.3 Kogukondade investeeringud Peipsi piirkonnas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2000" b="1" i="1"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altLang="et-EE" sz="20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34415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a:t>
            </a:r>
            <a:r>
              <a:rPr lang="et-EE" altLang="et-EE" sz="2400" kern="0">
                <a:solidFill>
                  <a:srgbClr val="000000"/>
                </a:solidFill>
                <a:latin typeface="Arial"/>
                <a:cs typeface="Arial"/>
                <a:hlinkClick r:id="rId2" action="ppaction://hlinkfile"/>
              </a:rPr>
              <a:t>Ettevõtluse investeeringud</a:t>
            </a:r>
            <a:endParaRPr lang="et-EE"/>
          </a:p>
        </p:txBody>
      </p:sp>
      <p:sp>
        <p:nvSpPr>
          <p:cNvPr id="3" name="Sisu kohatäide 2"/>
          <p:cNvSpPr>
            <a:spLocks noGrp="1"/>
          </p:cNvSpPr>
          <p:nvPr>
            <p:ph idx="1"/>
          </p:nvPr>
        </p:nvSpPr>
        <p:spPr>
          <a:xfrm>
            <a:off x="628650" y="1637414"/>
            <a:ext cx="7886700" cy="4539549"/>
          </a:xfrm>
        </p:spPr>
        <p:txBody>
          <a:bodyPr/>
          <a:lstStyle/>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Meetme eesmärgid</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1. </a:t>
            </a:r>
            <a:r>
              <a:rPr lang="en-GB" sz="1600" kern="0" err="1">
                <a:solidFill>
                  <a:srgbClr val="000000"/>
                </a:solidFill>
                <a:latin typeface="Arial"/>
                <a:cs typeface="Arial"/>
              </a:rPr>
              <a:t>Ettevõtete</a:t>
            </a:r>
            <a:r>
              <a:rPr lang="en-GB" sz="1600" kern="0">
                <a:solidFill>
                  <a:srgbClr val="000000"/>
                </a:solidFill>
                <a:latin typeface="Arial"/>
                <a:cs typeface="Arial"/>
              </a:rPr>
              <a:t> </a:t>
            </a:r>
            <a:r>
              <a:rPr lang="en-GB" sz="1600" kern="0" err="1">
                <a:solidFill>
                  <a:srgbClr val="000000"/>
                </a:solidFill>
                <a:latin typeface="Arial"/>
                <a:cs typeface="Arial"/>
              </a:rPr>
              <a:t>tooteahel</a:t>
            </a:r>
            <a:r>
              <a:rPr lang="en-GB" sz="1600" kern="0">
                <a:solidFill>
                  <a:srgbClr val="000000"/>
                </a:solidFill>
                <a:latin typeface="Arial"/>
                <a:cs typeface="Arial"/>
              </a:rPr>
              <a:t> on </a:t>
            </a:r>
            <a:r>
              <a:rPr lang="en-GB" sz="1600" kern="0" err="1">
                <a:solidFill>
                  <a:srgbClr val="000000"/>
                </a:solidFill>
                <a:latin typeface="Arial"/>
                <a:cs typeface="Arial"/>
              </a:rPr>
              <a:t>pikenenud</a:t>
            </a:r>
            <a:r>
              <a:rPr lang="en-GB" sz="1600" kern="0">
                <a:solidFill>
                  <a:srgbClr val="000000"/>
                </a:solidFill>
                <a:latin typeface="Arial"/>
                <a:cs typeface="Arial"/>
              </a:rPr>
              <a:t> </a:t>
            </a:r>
            <a:r>
              <a:rPr lang="en-GB" sz="1600" kern="0" err="1">
                <a:solidFill>
                  <a:srgbClr val="000000"/>
                </a:solidFill>
                <a:latin typeface="Arial"/>
                <a:cs typeface="Arial"/>
              </a:rPr>
              <a:t>läbi</a:t>
            </a:r>
            <a:r>
              <a:rPr lang="en-GB" sz="1600" kern="0">
                <a:solidFill>
                  <a:srgbClr val="000000"/>
                </a:solidFill>
                <a:latin typeface="Arial"/>
                <a:cs typeface="Arial"/>
              </a:rPr>
              <a:t> </a:t>
            </a:r>
            <a:r>
              <a:rPr lang="en-GB" sz="1600" kern="0" err="1">
                <a:solidFill>
                  <a:srgbClr val="000000"/>
                </a:solidFill>
                <a:latin typeface="Arial"/>
                <a:cs typeface="Arial"/>
              </a:rPr>
              <a:t>tootearenduse</a:t>
            </a:r>
            <a:r>
              <a:rPr lang="en-GB" sz="1600" kern="0">
                <a:solidFill>
                  <a:srgbClr val="000000"/>
                </a:solidFill>
                <a:latin typeface="Arial"/>
                <a:cs typeface="Arial"/>
              </a:rPr>
              <a:t> </a:t>
            </a:r>
            <a:r>
              <a:rPr lang="en-GB" sz="1600" kern="0" err="1">
                <a:solidFill>
                  <a:srgbClr val="000000"/>
                </a:solidFill>
                <a:latin typeface="Arial"/>
                <a:cs typeface="Arial"/>
              </a:rPr>
              <a:t>ja</a:t>
            </a:r>
            <a:r>
              <a:rPr lang="en-GB" sz="1600" kern="0">
                <a:solidFill>
                  <a:srgbClr val="000000"/>
                </a:solidFill>
                <a:latin typeface="Arial"/>
                <a:cs typeface="Arial"/>
              </a:rPr>
              <a:t> </a:t>
            </a:r>
            <a:r>
              <a:rPr lang="en-GB" sz="1600" kern="0" err="1">
                <a:solidFill>
                  <a:srgbClr val="000000"/>
                </a:solidFill>
                <a:latin typeface="Arial"/>
                <a:cs typeface="Arial"/>
              </a:rPr>
              <a:t>uute</a:t>
            </a:r>
            <a:r>
              <a:rPr lang="en-GB" sz="1600" kern="0">
                <a:solidFill>
                  <a:srgbClr val="000000"/>
                </a:solidFill>
                <a:latin typeface="Arial"/>
                <a:cs typeface="Arial"/>
              </a:rPr>
              <a:t> </a:t>
            </a:r>
            <a:r>
              <a:rPr lang="en-GB" sz="1600" kern="0" err="1">
                <a:solidFill>
                  <a:srgbClr val="000000"/>
                </a:solidFill>
                <a:latin typeface="Arial"/>
                <a:cs typeface="Arial"/>
              </a:rPr>
              <a:t>tehnoloogiate</a:t>
            </a:r>
            <a:r>
              <a:rPr lang="et-EE" sz="1600" kern="0">
                <a:solidFill>
                  <a:srgbClr val="000000"/>
                </a:solidFill>
                <a:latin typeface="Arial"/>
                <a:cs typeface="Arial"/>
              </a:rPr>
              <a:t>     </a:t>
            </a:r>
            <a:r>
              <a:rPr lang="en-GB" sz="1600" kern="0" err="1">
                <a:solidFill>
                  <a:srgbClr val="000000"/>
                </a:solidFill>
                <a:latin typeface="Arial"/>
                <a:cs typeface="Arial"/>
              </a:rPr>
              <a:t>kasutuselevõtu</a:t>
            </a:r>
            <a:r>
              <a:rPr lang="et-EE" sz="1600" kern="0">
                <a:solidFill>
                  <a:srgbClr val="000000"/>
                </a:solidFill>
                <a:latin typeface="Arial"/>
                <a:cs typeface="Arial"/>
              </a:rPr>
              <a:t>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2. </a:t>
            </a:r>
            <a:r>
              <a:rPr lang="en-GB" sz="1600" kern="0" err="1">
                <a:solidFill>
                  <a:srgbClr val="000000"/>
                </a:solidFill>
                <a:latin typeface="Arial"/>
                <a:cs typeface="Arial"/>
              </a:rPr>
              <a:t>Ettevõtete</a:t>
            </a:r>
            <a:r>
              <a:rPr lang="en-GB" sz="1600" kern="0">
                <a:solidFill>
                  <a:srgbClr val="000000"/>
                </a:solidFill>
                <a:latin typeface="Arial"/>
                <a:cs typeface="Arial"/>
              </a:rPr>
              <a:t> </a:t>
            </a:r>
            <a:r>
              <a:rPr lang="en-GB" sz="1600" kern="0" err="1">
                <a:solidFill>
                  <a:srgbClr val="000000"/>
                </a:solidFill>
                <a:latin typeface="Arial"/>
                <a:cs typeface="Arial"/>
              </a:rPr>
              <a:t>konkurentsivõime</a:t>
            </a:r>
            <a:r>
              <a:rPr lang="en-GB" sz="1600" kern="0">
                <a:solidFill>
                  <a:srgbClr val="000000"/>
                </a:solidFill>
                <a:latin typeface="Arial"/>
                <a:cs typeface="Arial"/>
              </a:rPr>
              <a:t> on </a:t>
            </a:r>
            <a:r>
              <a:rPr lang="en-GB" sz="1600" kern="0" err="1">
                <a:solidFill>
                  <a:srgbClr val="000000"/>
                </a:solidFill>
                <a:latin typeface="Arial"/>
                <a:cs typeface="Arial"/>
              </a:rPr>
              <a:t>tõusnud</a:t>
            </a:r>
            <a:r>
              <a:rPr lang="en-GB" sz="1600" kern="0">
                <a:solidFill>
                  <a:srgbClr val="000000"/>
                </a:solidFill>
                <a:latin typeface="Arial"/>
                <a:cs typeface="Arial"/>
              </a:rPr>
              <a:t> </a:t>
            </a:r>
            <a:endParaRPr lang="et-EE" sz="1600" kern="0">
              <a:solidFill>
                <a:srgbClr val="000000"/>
              </a:solidFill>
              <a:latin typeface="Arial"/>
              <a:cs typeface="Arial"/>
            </a:endParaRPr>
          </a:p>
          <a:p>
            <a:pPr marL="342900" lvl="0" indent="-342900" eaLnBrk="0" fontAlgn="base" hangingPunct="0">
              <a:lnSpc>
                <a:spcPct val="100000"/>
              </a:lnSpc>
              <a:spcBef>
                <a:spcPct val="20000"/>
              </a:spcBef>
              <a:spcAft>
                <a:spcPct val="0"/>
              </a:spcAft>
              <a:buFontTx/>
              <a:buChar char="-"/>
              <a:defRPr/>
            </a:pPr>
            <a:endParaRPr lang="et-EE" sz="1600" kern="0">
              <a:solidFill>
                <a:srgbClr val="000000"/>
              </a:solidFill>
              <a:latin typeface="Arial"/>
              <a:cs typeface="Arial"/>
            </a:endParaRPr>
          </a:p>
          <a:p>
            <a:pPr marL="342900" lvl="0" indent="-342900" eaLnBrk="0" fontAlgn="base" hangingPunct="0">
              <a:lnSpc>
                <a:spcPct val="100000"/>
              </a:lnSpc>
              <a:spcBef>
                <a:spcPct val="20000"/>
              </a:spcBef>
              <a:spcAft>
                <a:spcPct val="0"/>
              </a:spcAft>
              <a:defRPr/>
            </a:pPr>
            <a:r>
              <a:rPr lang="et-EE" sz="1600" kern="0">
                <a:solidFill>
                  <a:srgbClr val="000000"/>
                </a:solidFill>
                <a:latin typeface="Arial"/>
                <a:cs typeface="Arial"/>
              </a:rPr>
              <a:t>Meetme rakendamise vajadus </a:t>
            </a:r>
          </a:p>
          <a:p>
            <a:pPr marL="0" lvl="0" indent="0" eaLnBrk="0" fontAlgn="base" hangingPunct="0">
              <a:lnSpc>
                <a:spcPct val="100000"/>
              </a:lnSpc>
              <a:spcBef>
                <a:spcPct val="20000"/>
              </a:spcBef>
              <a:spcAft>
                <a:spcPct val="0"/>
              </a:spcAft>
              <a:buNone/>
              <a:defRPr/>
            </a:pPr>
            <a:endParaRPr lang="et-EE" sz="1600" kern="0">
              <a:solidFill>
                <a:srgbClr val="000000"/>
              </a:solidFill>
              <a:latin typeface="Arial"/>
              <a:cs typeface="Arial"/>
            </a:endParaRP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Vajalik on toetada tegevusgrupi piirkonnas innovaatiliste toodete ja teenuste väljaarendamist ja rakendamist; väikeettevõtjate investeeringuid tootearenduse ja/või lisandväärtuse suurendamise ja/ või töökohtade loomise eesmärgil ning võimaldada ettevõtjate ühistegevuseks investeeringute tegemist. Oluline suund on kohaliku toidu ja tooraine suurem väärtustamine (nt talu- ja nišitoodete tootmine).</a:t>
            </a:r>
          </a:p>
          <a:p>
            <a:endParaRPr lang="et-EE"/>
          </a:p>
        </p:txBody>
      </p:sp>
    </p:spTree>
    <p:extLst>
      <p:ext uri="{BB962C8B-B14F-4D97-AF65-F5344CB8AC3E}">
        <p14:creationId xmlns:p14="http://schemas.microsoft.com/office/powerpoint/2010/main" val="41596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8650" y="365127"/>
            <a:ext cx="7886700" cy="815087"/>
          </a:xfrm>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a:xfrm>
            <a:off x="628650" y="1190848"/>
            <a:ext cx="7886700" cy="4986116"/>
          </a:xfrm>
        </p:spPr>
        <p:txBody>
          <a:bodyPr>
            <a:normAutofit/>
          </a:bodyPr>
          <a:lstStyle/>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Meetmest toetatakse järgmisi tegevusi:</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ettevõtjate investeeringud </a:t>
            </a:r>
            <a:r>
              <a:rPr lang="et-EE" sz="1600" b="1" kern="0">
                <a:solidFill>
                  <a:srgbClr val="000000"/>
                </a:solidFill>
                <a:latin typeface="Arial"/>
                <a:cs typeface="Arial"/>
              </a:rPr>
              <a:t>seadusest tulenevate </a:t>
            </a:r>
            <a:r>
              <a:rPr lang="et-EE" sz="1600" kern="0">
                <a:solidFill>
                  <a:srgbClr val="000000"/>
                </a:solidFill>
                <a:latin typeface="Arial"/>
                <a:cs typeface="Arial"/>
              </a:rPr>
              <a:t>nõuete täitmiseks (sh tervisekaitsenõuete, Päästeameti nõuete jms tagamine)</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tootjate ja töötlejate </a:t>
            </a:r>
            <a:r>
              <a:rPr lang="et-EE" sz="1600" b="1" kern="0">
                <a:solidFill>
                  <a:srgbClr val="000000"/>
                </a:solidFill>
                <a:latin typeface="Arial"/>
                <a:cs typeface="Arial"/>
              </a:rPr>
              <a:t>ökoloogilise jalajälje vähendamine </a:t>
            </a:r>
            <a:r>
              <a:rPr lang="et-EE" sz="1600" kern="0">
                <a:solidFill>
                  <a:srgbClr val="000000"/>
                </a:solidFill>
                <a:latin typeface="Arial"/>
                <a:cs typeface="Arial"/>
              </a:rPr>
              <a:t>(kaasaegsete tehnoloogiate ja taastuvenergia kasutamine)</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investeeringud </a:t>
            </a:r>
            <a:r>
              <a:rPr lang="et-EE" sz="1600" b="1" kern="0">
                <a:solidFill>
                  <a:srgbClr val="000000"/>
                </a:solidFill>
                <a:latin typeface="Arial"/>
                <a:cs typeface="Arial"/>
              </a:rPr>
              <a:t>turismivaldkonna ettevõtluse </a:t>
            </a:r>
            <a:r>
              <a:rPr lang="et-EE" sz="1600" kern="0">
                <a:solidFill>
                  <a:srgbClr val="000000"/>
                </a:solidFill>
                <a:latin typeface="Arial"/>
                <a:cs typeface="Arial"/>
              </a:rPr>
              <a:t>toetamiseks </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investeeringud </a:t>
            </a:r>
            <a:r>
              <a:rPr lang="et-EE" sz="1600" b="1" kern="0">
                <a:solidFill>
                  <a:srgbClr val="000000"/>
                </a:solidFill>
                <a:latin typeface="Arial"/>
                <a:cs typeface="Arial"/>
              </a:rPr>
              <a:t>tootmise arendamisse </a:t>
            </a:r>
            <a:r>
              <a:rPr lang="et-EE" sz="1600" kern="0">
                <a:solidFill>
                  <a:srgbClr val="000000"/>
                </a:solidFill>
                <a:latin typeface="Arial"/>
                <a:cs typeface="Arial"/>
              </a:rPr>
              <a:t>(nt olemasolevatele toodetele lisandväärtuse andmine, </a:t>
            </a:r>
            <a:r>
              <a:rPr lang="et-EE" sz="1600" b="1" kern="0">
                <a:solidFill>
                  <a:srgbClr val="000000"/>
                </a:solidFill>
                <a:latin typeface="Arial"/>
                <a:cs typeface="Arial"/>
              </a:rPr>
              <a:t>kohaliku toidu </a:t>
            </a:r>
            <a:r>
              <a:rPr lang="et-EE" sz="1600" b="1" kern="0" err="1">
                <a:solidFill>
                  <a:srgbClr val="000000"/>
                </a:solidFill>
                <a:latin typeface="Arial"/>
                <a:cs typeface="Arial"/>
              </a:rPr>
              <a:t>väärindamine</a:t>
            </a:r>
            <a:r>
              <a:rPr lang="et-EE" sz="1600" b="1" kern="0">
                <a:solidFill>
                  <a:srgbClr val="000000"/>
                </a:solidFill>
                <a:latin typeface="Arial"/>
                <a:cs typeface="Arial"/>
              </a:rPr>
              <a:t> ja tootmine</a:t>
            </a:r>
            <a:r>
              <a:rPr lang="et-EE" sz="1600" kern="0">
                <a:solidFill>
                  <a:srgbClr val="000000"/>
                </a:solidFill>
                <a:latin typeface="Arial"/>
                <a:cs typeface="Arial"/>
              </a:rPr>
              <a:t>; tooteahela pikendamiseks vajalike seadmete soetamine, </a:t>
            </a:r>
          </a:p>
          <a:p>
            <a:pPr marL="342900" lvl="0" indent="-342900" eaLnBrk="0" fontAlgn="base" hangingPunct="0">
              <a:lnSpc>
                <a:spcPct val="100000"/>
              </a:lnSpc>
              <a:spcBef>
                <a:spcPct val="20000"/>
              </a:spcBef>
              <a:spcAft>
                <a:spcPct val="0"/>
              </a:spcAft>
              <a:buFontTx/>
              <a:buChar char="•"/>
              <a:defRPr/>
            </a:pPr>
            <a:r>
              <a:rPr lang="et-EE" sz="1600" b="1" kern="0">
                <a:solidFill>
                  <a:srgbClr val="000000"/>
                </a:solidFill>
                <a:latin typeface="Arial"/>
                <a:cs typeface="Arial"/>
              </a:rPr>
              <a:t>sotsiaalse ettevõtluse </a:t>
            </a:r>
            <a:r>
              <a:rPr lang="et-EE" sz="1600" kern="0">
                <a:solidFill>
                  <a:srgbClr val="000000"/>
                </a:solidFill>
                <a:latin typeface="Arial"/>
                <a:cs typeface="Arial"/>
              </a:rPr>
              <a:t>toetamine (sh investeeringud seadmetesse ja ruumide parendamisse, kogukonnale oluliste madala kasumlikkusega teenuste arendamine)</a:t>
            </a:r>
          </a:p>
          <a:p>
            <a:pPr marL="342900" lvl="0" indent="-342900" eaLnBrk="0" fontAlgn="base" hangingPunct="0">
              <a:lnSpc>
                <a:spcPct val="100000"/>
              </a:lnSpc>
              <a:spcBef>
                <a:spcPct val="20000"/>
              </a:spcBef>
              <a:spcAft>
                <a:spcPct val="0"/>
              </a:spcAft>
              <a:buFontTx/>
              <a:buChar char="•"/>
              <a:defRPr/>
            </a:pPr>
            <a:r>
              <a:rPr lang="et-EE" sz="1600" b="1" kern="0">
                <a:solidFill>
                  <a:srgbClr val="000000"/>
                </a:solidFill>
                <a:latin typeface="Arial"/>
                <a:cs typeface="Arial"/>
              </a:rPr>
              <a:t>Lairiba infrastruktuur </a:t>
            </a:r>
          </a:p>
          <a:p>
            <a:pPr marL="342900" lvl="0" indent="-342900" eaLnBrk="0" fontAlgn="base" hangingPunct="0">
              <a:lnSpc>
                <a:spcPct val="100000"/>
              </a:lnSpc>
              <a:spcBef>
                <a:spcPct val="20000"/>
              </a:spcBef>
              <a:spcAft>
                <a:spcPct val="0"/>
              </a:spcAft>
              <a:buFontTx/>
              <a:buChar char="•"/>
              <a:defRPr/>
            </a:pPr>
            <a:r>
              <a:rPr lang="et-EE" sz="1600" b="1" kern="0">
                <a:solidFill>
                  <a:srgbClr val="000000"/>
                </a:solidFill>
                <a:latin typeface="Arial"/>
                <a:cs typeface="Arial"/>
              </a:rPr>
              <a:t>Ettevõtlusega alustamise </a:t>
            </a:r>
            <a:r>
              <a:rPr lang="et-EE" sz="1600" kern="0">
                <a:solidFill>
                  <a:srgbClr val="000000"/>
                </a:solidFill>
                <a:latin typeface="Arial"/>
                <a:cs typeface="Arial"/>
              </a:rPr>
              <a:t>toetus maapiirkonnas mittepõllumajanduslikuks tegevuseks </a:t>
            </a:r>
          </a:p>
          <a:p>
            <a:pPr marL="0" lvl="0" indent="0" eaLnBrk="0" fontAlgn="base" hangingPunct="0">
              <a:lnSpc>
                <a:spcPct val="100000"/>
              </a:lnSpc>
              <a:spcBef>
                <a:spcPct val="20000"/>
              </a:spcBef>
              <a:spcAft>
                <a:spcPct val="0"/>
              </a:spcAft>
              <a:buNone/>
              <a:defRPr/>
            </a:pPr>
            <a:r>
              <a:rPr lang="et-EE" sz="1600" kern="0">
                <a:solidFill>
                  <a:srgbClr val="000000"/>
                </a:solidFill>
                <a:latin typeface="Arial"/>
                <a:cs typeface="Arial"/>
              </a:rPr>
              <a:t>Meetmes on lubatud investeeringud põhivarasse ja infrastruktuuri.</a:t>
            </a:r>
          </a:p>
          <a:p>
            <a:endParaRPr lang="et-EE"/>
          </a:p>
        </p:txBody>
      </p:sp>
    </p:spTree>
    <p:extLst>
      <p:ext uri="{BB962C8B-B14F-4D97-AF65-F5344CB8AC3E}">
        <p14:creationId xmlns:p14="http://schemas.microsoft.com/office/powerpoint/2010/main" val="169050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ltLang="et-EE" sz="2400" kern="0">
                <a:solidFill>
                  <a:srgbClr val="000000"/>
                </a:solidFill>
                <a:latin typeface="Arial"/>
                <a:cs typeface="Arial"/>
              </a:rPr>
              <a:t>Meede 1. Ettevõtlusmeede</a:t>
            </a:r>
            <a:br>
              <a:rPr lang="et-EE" altLang="et-EE" sz="2400" kern="0">
                <a:solidFill>
                  <a:srgbClr val="000000"/>
                </a:solidFill>
                <a:latin typeface="Arial"/>
                <a:cs typeface="Arial"/>
              </a:rPr>
            </a:br>
            <a:r>
              <a:rPr lang="et-EE" altLang="et-EE" sz="2400" kern="0">
                <a:solidFill>
                  <a:srgbClr val="000000"/>
                </a:solidFill>
                <a:latin typeface="Arial"/>
                <a:cs typeface="Arial"/>
              </a:rPr>
              <a:t>alameede 1.2. Ettevõtluse investeeringud</a:t>
            </a:r>
            <a:endParaRPr lang="et-EE"/>
          </a:p>
        </p:txBody>
      </p:sp>
      <p:sp>
        <p:nvSpPr>
          <p:cNvPr id="3" name="Sisu kohatäide 2"/>
          <p:cNvSpPr>
            <a:spLocks noGrp="1"/>
          </p:cNvSpPr>
          <p:nvPr>
            <p:ph idx="1"/>
          </p:nvPr>
        </p:nvSpPr>
        <p:spPr>
          <a:xfrm>
            <a:off x="628650" y="1382233"/>
            <a:ext cx="7886700" cy="4794730"/>
          </a:xfrm>
        </p:spPr>
        <p:txBody>
          <a:bodyPr/>
          <a:lstStyle/>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Meetme sihtgrupp</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Taotlejaks võivad olla Jõgevamaa Koostöökoja tegevuspiirkonnas tegutsevad:</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mittetulundusühingud  (sh kohalik tegevusgrupp)</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sihtasutused</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kohalikud omavalitsused</a:t>
            </a:r>
          </a:p>
          <a:p>
            <a:pPr marL="342900" lvl="0" indent="-342900" eaLnBrk="0" fontAlgn="base" hangingPunct="0">
              <a:lnSpc>
                <a:spcPct val="100000"/>
              </a:lnSpc>
              <a:spcBef>
                <a:spcPct val="20000"/>
              </a:spcBef>
              <a:spcAft>
                <a:spcPct val="0"/>
              </a:spcAft>
              <a:buFontTx/>
              <a:buChar char="•"/>
              <a:defRPr/>
            </a:pPr>
            <a:r>
              <a:rPr lang="et-EE" sz="1600" kern="0">
                <a:solidFill>
                  <a:srgbClr val="000000"/>
                </a:solidFill>
                <a:latin typeface="Arial"/>
                <a:cs typeface="Arial"/>
              </a:rPr>
              <a:t>Ettevõtjad</a:t>
            </a:r>
          </a:p>
          <a:p>
            <a:pPr marL="0" lvl="0" indent="0" eaLnBrk="0" fontAlgn="base" hangingPunct="0">
              <a:lnSpc>
                <a:spcPct val="100000"/>
              </a:lnSpc>
              <a:spcBef>
                <a:spcPct val="20000"/>
              </a:spcBef>
              <a:spcAft>
                <a:spcPct val="0"/>
              </a:spcAft>
              <a:buNone/>
              <a:defRPr/>
            </a:pPr>
            <a:endParaRPr lang="et-EE" sz="1600" kern="0">
              <a:solidFill>
                <a:srgbClr val="000000"/>
              </a:solidFill>
              <a:latin typeface="Arial"/>
              <a:cs typeface="Arial"/>
            </a:endParaRPr>
          </a:p>
          <a:p>
            <a:pPr marL="0" lvl="0" indent="0" eaLnBrk="0" fontAlgn="base" hangingPunct="0">
              <a:lnSpc>
                <a:spcPct val="115000"/>
              </a:lnSpc>
              <a:spcBef>
                <a:spcPct val="20000"/>
              </a:spcBef>
              <a:buNone/>
              <a:defRPr/>
            </a:pPr>
            <a:r>
              <a:rPr lang="et-EE" sz="1600" kern="0">
                <a:solidFill>
                  <a:srgbClr val="000000"/>
                </a:solidFill>
                <a:latin typeface="Arial"/>
                <a:ea typeface="Times New Roman"/>
                <a:cs typeface="Arial"/>
              </a:rPr>
              <a:t>Toetuse </a:t>
            </a:r>
            <a:r>
              <a:rPr lang="et-EE" sz="1600" b="1" kern="0">
                <a:solidFill>
                  <a:srgbClr val="000000"/>
                </a:solidFill>
                <a:latin typeface="Arial"/>
                <a:ea typeface="Times New Roman"/>
                <a:cs typeface="Arial"/>
              </a:rPr>
              <a:t>min summa on 1 000 eurot ja </a:t>
            </a:r>
            <a:r>
              <a:rPr lang="et-EE" sz="1600" b="1" kern="0" err="1">
                <a:solidFill>
                  <a:srgbClr val="000000"/>
                </a:solidFill>
                <a:latin typeface="Arial"/>
                <a:ea typeface="Times New Roman"/>
                <a:cs typeface="Arial"/>
              </a:rPr>
              <a:t>max</a:t>
            </a:r>
            <a:r>
              <a:rPr lang="et-EE" sz="1600" b="1" kern="0">
                <a:solidFill>
                  <a:srgbClr val="000000"/>
                </a:solidFill>
                <a:latin typeface="Arial"/>
                <a:ea typeface="Times New Roman"/>
                <a:cs typeface="Arial"/>
              </a:rPr>
              <a:t> 50 000 </a:t>
            </a:r>
            <a:endParaRPr lang="et-EE" sz="1600" kern="0">
              <a:solidFill>
                <a:srgbClr val="000000"/>
              </a:solidFill>
              <a:latin typeface="Arial"/>
              <a:ea typeface="Times New Roman"/>
              <a:cs typeface="Arial"/>
            </a:endParaRPr>
          </a:p>
          <a:p>
            <a:pPr marL="0" lvl="0" indent="0" eaLnBrk="0" fontAlgn="base" hangingPunct="0">
              <a:lnSpc>
                <a:spcPct val="115000"/>
              </a:lnSpc>
              <a:spcBef>
                <a:spcPct val="20000"/>
              </a:spcBef>
              <a:buNone/>
              <a:defRPr/>
            </a:pPr>
            <a:r>
              <a:rPr lang="et-EE" sz="1600" kern="0">
                <a:solidFill>
                  <a:srgbClr val="000000"/>
                </a:solidFill>
                <a:latin typeface="Arial"/>
                <a:ea typeface="Times New Roman"/>
                <a:cs typeface="Arial"/>
              </a:rPr>
              <a:t>Toetuse määr on:</a:t>
            </a:r>
          </a:p>
          <a:p>
            <a:pPr marL="0" lvl="0" indent="0" eaLnBrk="0" fontAlgn="base" hangingPunct="0">
              <a:lnSpc>
                <a:spcPct val="115000"/>
              </a:lnSpc>
              <a:spcBef>
                <a:spcPct val="20000"/>
              </a:spcBef>
              <a:buNone/>
              <a:defRPr/>
            </a:pPr>
            <a:r>
              <a:rPr lang="et-EE" sz="1600" kern="0">
                <a:solidFill>
                  <a:srgbClr val="000000"/>
                </a:solidFill>
                <a:latin typeface="Arial"/>
                <a:ea typeface="Times New Roman"/>
                <a:cs typeface="Arial"/>
              </a:rPr>
              <a:t>Ettevõtetel, MTÜ , SA ja KOV kuni 50% abikõlblikest tegevustest. </a:t>
            </a:r>
          </a:p>
          <a:p>
            <a:pPr marL="0" lvl="0" indent="0" eaLnBrk="0" fontAlgn="base" hangingPunct="0">
              <a:lnSpc>
                <a:spcPct val="115000"/>
              </a:lnSpc>
              <a:spcBef>
                <a:spcPct val="20000"/>
              </a:spcBef>
              <a:buNone/>
              <a:defRPr/>
            </a:pPr>
            <a:r>
              <a:rPr lang="et-EE" sz="1600" kern="0">
                <a:solidFill>
                  <a:srgbClr val="000000"/>
                </a:solidFill>
                <a:latin typeface="Arial"/>
                <a:ea typeface="Times New Roman"/>
                <a:cs typeface="Arial"/>
              </a:rPr>
              <a:t>Lairiba </a:t>
            </a:r>
            <a:r>
              <a:rPr lang="et-EE" sz="1600" kern="0" err="1">
                <a:solidFill>
                  <a:srgbClr val="000000"/>
                </a:solidFill>
                <a:latin typeface="Arial"/>
                <a:ea typeface="Times New Roman"/>
                <a:cs typeface="Arial"/>
              </a:rPr>
              <a:t>taristu</a:t>
            </a:r>
            <a:r>
              <a:rPr lang="et-EE" sz="1600" kern="0">
                <a:solidFill>
                  <a:srgbClr val="000000"/>
                </a:solidFill>
                <a:latin typeface="Arial"/>
                <a:ea typeface="Times New Roman"/>
                <a:cs typeface="Arial"/>
              </a:rPr>
              <a:t> investeeringu puhul on toetuse määr kõigile taotlejatele 90%</a:t>
            </a:r>
          </a:p>
          <a:p>
            <a:pPr marL="0" lvl="0" indent="0" eaLnBrk="0" fontAlgn="base" hangingPunct="0">
              <a:lnSpc>
                <a:spcPct val="115000"/>
              </a:lnSpc>
              <a:spcBef>
                <a:spcPct val="20000"/>
              </a:spcBef>
              <a:buNone/>
              <a:defRPr/>
            </a:pPr>
            <a:endParaRPr lang="et-EE" sz="1600" kern="0">
              <a:solidFill>
                <a:srgbClr val="000000"/>
              </a:solidFill>
              <a:latin typeface="Arial"/>
              <a:ea typeface="Times New Roman"/>
              <a:cs typeface="Arial"/>
            </a:endParaRPr>
          </a:p>
        </p:txBody>
      </p:sp>
    </p:spTree>
    <p:extLst>
      <p:ext uri="{BB962C8B-B14F-4D97-AF65-F5344CB8AC3E}">
        <p14:creationId xmlns:p14="http://schemas.microsoft.com/office/powerpoint/2010/main" val="346314428"/>
      </p:ext>
    </p:extLst>
  </p:cSld>
  <p:clrMapOvr>
    <a:masterClrMapping/>
  </p:clrMapOvr>
</p:sld>
</file>

<file path=ppt/theme/theme1.xml><?xml version="1.0" encoding="utf-8"?>
<a:theme xmlns:a="http://schemas.openxmlformats.org/drawingml/2006/main" name="Office'i kujundus">
  <a:themeElements>
    <a:clrScheme name="Office'i kujundu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i kujundus">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i kujund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5D225206A76014E92E050E7241DBD5D" ma:contentTypeVersion="10" ma:contentTypeDescription="Loo uus dokument" ma:contentTypeScope="" ma:versionID="fc7d6f8dab31b71082f9f826416dbfdf">
  <xsd:schema xmlns:xsd="http://www.w3.org/2001/XMLSchema" xmlns:xs="http://www.w3.org/2001/XMLSchema" xmlns:p="http://schemas.microsoft.com/office/2006/metadata/properties" xmlns:ns2="34306f27-676e-4a7d-8f7e-bf1f615f0899" xmlns:ns3="1b1a2deb-6096-41d3-adcd-a8cec6bd243c" targetNamespace="http://schemas.microsoft.com/office/2006/metadata/properties" ma:root="true" ma:fieldsID="7ff7754a2b6f0ce596ca57d1b705ce28" ns2:_="" ns3:_="">
    <xsd:import namespace="34306f27-676e-4a7d-8f7e-bf1f615f0899"/>
    <xsd:import namespace="1b1a2deb-6096-41d3-adcd-a8cec6bd2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06f27-676e-4a7d-8f7e-bf1f615f0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1a2deb-6096-41d3-adcd-a8cec6bd243c" elementFormDefault="qualified">
    <xsd:import namespace="http://schemas.microsoft.com/office/2006/documentManagement/types"/>
    <xsd:import namespace="http://schemas.microsoft.com/office/infopath/2007/PartnerControls"/>
    <xsd:element name="SharedWithUsers" ma:index="16"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Ühiskasutusse andmise üksikasjad"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4F396E-3BAB-44B8-9762-F03D88BF812B}">
  <ds:schemaRefs>
    <ds:schemaRef ds:uri="http://schemas.microsoft.com/sharepoint/v3/contenttype/forms"/>
  </ds:schemaRefs>
</ds:datastoreItem>
</file>

<file path=customXml/itemProps2.xml><?xml version="1.0" encoding="utf-8"?>
<ds:datastoreItem xmlns:ds="http://schemas.openxmlformats.org/officeDocument/2006/customXml" ds:itemID="{95D14A13-AA04-46CB-AAA1-F85E32C1F25C}">
  <ds:schemaRefs>
    <ds:schemaRef ds:uri="1b1a2deb-6096-41d3-adcd-a8cec6bd243c"/>
    <ds:schemaRef ds:uri="34306f27-676e-4a7d-8f7e-bf1f615f0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0D6693-A4FA-423E-8F26-4522F82451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25</Slides>
  <Notes>2</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Office'i kujundus</vt:lpstr>
      <vt:lpstr>Tarkvarakomplekti Office kujundus</vt:lpstr>
      <vt:lpstr>Leader taotlusvoor  September 2021  Kaire Kaasik, Jako Jaagu </vt:lpstr>
      <vt:lpstr>PowerPoint Presentation</vt:lpstr>
      <vt:lpstr>PowerPoint Presentation</vt:lpstr>
      <vt:lpstr>PowerPoint Presentation</vt:lpstr>
      <vt:lpstr>PowerPoint Presentation</vt:lpstr>
      <vt:lpstr>PowerPoint Presentation</vt:lpstr>
      <vt:lpstr>Meede 1. Ettevõtlusmeede alameede 1.2. Ettevõtluse investeeringud</vt:lpstr>
      <vt:lpstr>Meede 1. Ettevõtlusmeede alameede 1.2 Ettevõtluse investeeringud</vt:lpstr>
      <vt:lpstr>Meede 1. Ettevõtlusmeede alameede 1.2. Ettevõtluse investeeringud</vt:lpstr>
      <vt:lpstr>Meede 1. Ettevõtlusmeede alameede 1.2. Ettevõtluse investeeringud</vt:lpstr>
      <vt:lpstr>Meede 1. Ettevõtlusmeede alameede 1.2. Ettevõtluse investeeringud</vt:lpstr>
      <vt:lpstr>Meede 1. Ettevõtlusmeede alameede 1.2. Ettevõtluse investeeringud</vt:lpstr>
      <vt:lpstr>Meede 1. Ettevõtlusmeede alameede 1.2. Ettevõtluse investeeringud</vt:lpstr>
      <vt:lpstr>Meede 2. Elukeskkonna meede Meede 2.2. Kogukondade investeeringud</vt:lpstr>
      <vt:lpstr>Meede 2. Elukeskkonna meede Meede 2.2. Kogukondade investeeringud</vt:lpstr>
      <vt:lpstr>Kogukonnateenused</vt:lpstr>
      <vt:lpstr>Meede 2. Elukeskkonna meede Meede 2.2. Kogukondade investeeringud</vt:lpstr>
      <vt:lpstr>Meede 2. Elukeskkonna meede Meede 2.2. Kogukondade investeeringud</vt:lpstr>
      <vt:lpstr>Meetmete eelarve 2021</vt:lpstr>
      <vt:lpstr>Abikõlblikud kulud:</vt:lpstr>
      <vt:lpstr>Abikõlblikud kulud: </vt:lpstr>
      <vt:lpstr>Mitteabikõlblikud kulud: </vt:lpstr>
      <vt:lpstr>Mitteabikõlblikud kulud: </vt:lpstr>
      <vt:lpstr>Mitteabikõlblikud kulud: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Ülle Jukk</dc:creator>
  <cp:revision>1</cp:revision>
  <dcterms:created xsi:type="dcterms:W3CDTF">2018-12-06T08:43:21Z</dcterms:created>
  <dcterms:modified xsi:type="dcterms:W3CDTF">2021-08-27T08:41:16Z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0x01010095D225206A76014E92E050E7241DBD5D</vt:lpwstr>
  </property>
</Properties>
</file>